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ver" id="{314cf03e-a1e3-4c06-da62-4cf78f005e4f}">
          <p14:sldIdLst>
            <p14:sldId id="256"/>
          </p14:sldIdLst>
        </p14:section>
        <p14:section name="The show" id="{4bfaecfe-89c0-851f-bc42-4bed97775bdc}">
          <p14:sldIdLst>
            <p14:sldId id="257"/>
            <p14:sldId id="258"/>
          </p14:sldIdLst>
        </p14:section>
        <p14:section name="The host and the audience" id="{51e52861-81c0-eecb-6ffb-ef8908e1a50c}">
          <p14:sldIdLst>
            <p14:sldId id="259"/>
            <p14:sldId id="260"/>
            <p14:sldId id="261"/>
          </p14:sldIdLst>
        </p14:section>
        <p14:section name="How a campaign works" id="{de698b80-7c86-5428-119e-766270a8a125}">
          <p14:sldIdLst>
            <p14:sldId id="262"/>
            <p14:sldId id="263"/>
            <p14:sldId id="264"/>
          </p14:sldIdLst>
        </p14:section>
        <p14:section name="Next step" id="{02949b47-e857-dd9a-e727-a89643c7a8b1}">
          <p14:sldIdLst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0D3B3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0D3B3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build/lmm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18520" y="411480"/>
            <a:ext cx="658368" cy="658368"/>
          </a:xfrm>
          <a:prstGeom prst="rect">
            <a:avLst/>
          </a:prstGeom>
        </p:spPr>
      </p:pic>
      <p:sp>
        <p:nvSpPr>
          <p:cNvPr id="3" name="Footer"/>
          <p:cNvSpPr/>
          <p:nvPr/>
        </p:nvSpPr>
        <p:spPr>
          <a:xfrm>
            <a:off x="548640" y="641908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bg2"/>
                </a:solidFill>
              </a:rPr>
              <a:t>Love Music More  ·  Sponsorship opportunities  ·  October 2026</a:t>
            </a:r>
            <a:endParaRPr lang="en-US" sz="9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548640" y="457200"/>
            <a:ext cx="1014984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Title</a:t>
            </a:r>
            <a:endParaRPr lang="en-US" sz="34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548640" y="1216152"/>
            <a:ext cx="9692640" cy="566928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500" dirty="0">
                <a:solidFill>
                  <a:schemeClr val="bg2"/>
                </a:solidFill>
              </a:defRPr>
            </a:lvl1pPr>
          </a:lstStyle>
          <a:p>
            <a:pPr indent="0" marL="0">
              <a:buNone/>
            </a:pPr>
            <a:r>
              <a:rPr lang="en-US" sz="1500" dirty="0">
                <a:solidFill>
                  <a:schemeClr val="bg2"/>
                </a:solidFill>
              </a:rPr>
              <a:t>Lede</a:t>
            </a:r>
            <a:endParaRPr lang="en-US" sz="1500" dirty="0"/>
          </a:p>
        </p:txBody>
      </p:sp>
      <p:sp>
        <p:nvSpPr>
          <p:cNvPr id="6" name="Text 1"/>
          <p:cNvSpPr/>
          <p:nvPr>
            <p:ph idx="104" type="body" hasCustomPrompt="1"/>
          </p:nvPr>
        </p:nvSpPr>
        <p:spPr>
          <a:xfrm>
            <a:off x="548640" y="6089904"/>
            <a:ext cx="1042416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900" dirty="0">
                <a:solidFill>
                  <a:schemeClr val="bg2"/>
                </a:solidFill>
              </a:defRPr>
            </a:lvl1pPr>
          </a:lstStyle>
          <a:p>
            <a:pPr indent="0" marL="0">
              <a:buNone/>
            </a:pPr>
            <a:r>
              <a:rPr lang="en-US" sz="900" dirty="0">
                <a:solidFill>
                  <a:schemeClr val="bg2"/>
                </a:solidFill>
              </a:rPr>
              <a:t>Source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19088"/>
            <a:ext cx="4114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19088"/>
            <a:ext cx="4114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image" Target="../media/image-8-14.png"/><Relationship Id="rId15" Type="http://schemas.openxmlformats.org/officeDocument/2006/relationships/image" Target="../media/image-8-15.png"/><Relationship Id="rId16" Type="http://schemas.openxmlformats.org/officeDocument/2006/relationships/slideLayout" Target="../slideLayouts/slideLayout3.xml"/><Relationship Id="rId1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ave bar 0"/>
          <p:cNvSpPr/>
          <p:nvPr/>
        </p:nvSpPr>
        <p:spPr>
          <a:xfrm>
            <a:off x="7315200" y="3374136"/>
            <a:ext cx="118872" cy="201168"/>
          </a:xfrm>
          <a:prstGeom prst="roundRect">
            <a:avLst>
              <a:gd name="adj" fmla="val 50000"/>
            </a:avLst>
          </a:prstGeom>
          <a:solidFill>
            <a:schemeClr val="bg1">
              <a:alpha val="45000"/>
            </a:schemeClr>
          </a:solidFill>
          <a:ln w="12700">
            <a:solidFill>
              <a:schemeClr val="bg1">
                <a:alpha val="45000"/>
              </a:schemeClr>
            </a:solidFill>
            <a:prstDash val="solid"/>
          </a:ln>
        </p:spPr>
      </p:sp>
      <p:sp>
        <p:nvSpPr>
          <p:cNvPr id="3" name="Wave bar 1"/>
          <p:cNvSpPr/>
          <p:nvPr/>
        </p:nvSpPr>
        <p:spPr>
          <a:xfrm>
            <a:off x="7498875" y="3049681"/>
            <a:ext cx="118872" cy="850078"/>
          </a:xfrm>
          <a:prstGeom prst="roundRect">
            <a:avLst>
              <a:gd name="adj" fmla="val 50000"/>
            </a:avLst>
          </a:prstGeom>
          <a:solidFill>
            <a:schemeClr val="bg1">
              <a:alpha val="45000"/>
            </a:schemeClr>
          </a:solidFill>
          <a:ln w="12700">
            <a:solidFill>
              <a:schemeClr val="bg1">
                <a:alpha val="45000"/>
              </a:schemeClr>
            </a:solidFill>
            <a:prstDash val="solid"/>
          </a:ln>
        </p:spPr>
      </p:sp>
      <p:sp>
        <p:nvSpPr>
          <p:cNvPr id="4" name="Wave bar 2"/>
          <p:cNvSpPr/>
          <p:nvPr/>
        </p:nvSpPr>
        <p:spPr>
          <a:xfrm>
            <a:off x="7682550" y="2837750"/>
            <a:ext cx="118872" cy="1273940"/>
          </a:xfrm>
          <a:prstGeom prst="roundRect">
            <a:avLst>
              <a:gd name="adj" fmla="val 50000"/>
            </a:avLst>
          </a:prstGeom>
          <a:solidFill>
            <a:schemeClr val="bg1">
              <a:alpha val="45000"/>
            </a:schemeClr>
          </a:solidFill>
          <a:ln w="12700">
            <a:solidFill>
              <a:schemeClr val="bg1">
                <a:alpha val="45000"/>
              </a:schemeClr>
            </a:solidFill>
            <a:prstDash val="solid"/>
          </a:ln>
        </p:spPr>
      </p:sp>
      <p:sp>
        <p:nvSpPr>
          <p:cNvPr id="5" name="Wave bar 3"/>
          <p:cNvSpPr/>
          <p:nvPr/>
        </p:nvSpPr>
        <p:spPr>
          <a:xfrm>
            <a:off x="7866225" y="2889264"/>
            <a:ext cx="118872" cy="117091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Wave bar 4"/>
          <p:cNvSpPr/>
          <p:nvPr/>
        </p:nvSpPr>
        <p:spPr>
          <a:xfrm>
            <a:off x="8049901" y="2900030"/>
            <a:ext cx="118872" cy="1149380"/>
          </a:xfrm>
          <a:prstGeom prst="roundRect">
            <a:avLst>
              <a:gd name="adj" fmla="val 50000"/>
            </a:avLst>
          </a:prstGeom>
          <a:solidFill>
            <a:schemeClr val="bg1">
              <a:alpha val="45000"/>
            </a:schemeClr>
          </a:solidFill>
          <a:ln w="12700">
            <a:solidFill>
              <a:schemeClr val="bg1">
                <a:alpha val="45000"/>
              </a:schemeClr>
            </a:solidFill>
            <a:prstDash val="solid"/>
          </a:ln>
        </p:spPr>
      </p:sp>
      <p:sp>
        <p:nvSpPr>
          <p:cNvPr id="7" name="Wave bar 5"/>
          <p:cNvSpPr/>
          <p:nvPr/>
        </p:nvSpPr>
        <p:spPr>
          <a:xfrm>
            <a:off x="8233576" y="2659830"/>
            <a:ext cx="118872" cy="1629780"/>
          </a:xfrm>
          <a:prstGeom prst="roundRect">
            <a:avLst>
              <a:gd name="adj" fmla="val 50000"/>
            </a:avLst>
          </a:prstGeom>
          <a:solidFill>
            <a:schemeClr val="bg1">
              <a:alpha val="45000"/>
            </a:schemeClr>
          </a:solidFill>
          <a:ln w="12700">
            <a:solidFill>
              <a:schemeClr val="bg1">
                <a:alpha val="45000"/>
              </a:schemeClr>
            </a:solidFill>
            <a:prstDash val="solid"/>
          </a:ln>
        </p:spPr>
      </p:sp>
      <p:sp>
        <p:nvSpPr>
          <p:cNvPr id="8" name="Wave bar 6"/>
          <p:cNvSpPr/>
          <p:nvPr/>
        </p:nvSpPr>
        <p:spPr>
          <a:xfrm>
            <a:off x="8417251" y="2466835"/>
            <a:ext cx="118872" cy="2015770"/>
          </a:xfrm>
          <a:prstGeom prst="roundRect">
            <a:avLst>
              <a:gd name="adj" fmla="val 50000"/>
            </a:avLst>
          </a:prstGeom>
          <a:solidFill>
            <a:schemeClr val="bg2">
              <a:alpha val="75000"/>
            </a:schemeClr>
          </a:solidFill>
          <a:ln w="12700">
            <a:solidFill>
              <a:schemeClr val="bg2">
                <a:alpha val="75000"/>
              </a:schemeClr>
            </a:solidFill>
            <a:prstDash val="solid"/>
          </a:ln>
        </p:spPr>
      </p:sp>
      <p:sp>
        <p:nvSpPr>
          <p:cNvPr id="9" name="Wave bar 7"/>
          <p:cNvSpPr/>
          <p:nvPr/>
        </p:nvSpPr>
        <p:spPr>
          <a:xfrm>
            <a:off x="8600926" y="2704274"/>
            <a:ext cx="118872" cy="1540892"/>
          </a:xfrm>
          <a:prstGeom prst="roundRect">
            <a:avLst>
              <a:gd name="adj" fmla="val 50000"/>
            </a:avLst>
          </a:prstGeom>
          <a:solidFill>
            <a:schemeClr val="bg1">
              <a:alpha val="45000"/>
            </a:schemeClr>
          </a:solidFill>
          <a:ln w="12700">
            <a:solidFill>
              <a:schemeClr val="bg1">
                <a:alpha val="45000"/>
              </a:schemeClr>
            </a:solidFill>
            <a:prstDash val="solid"/>
          </a:ln>
        </p:spPr>
      </p:sp>
      <p:sp>
        <p:nvSpPr>
          <p:cNvPr id="10" name="Wave bar 8"/>
          <p:cNvSpPr/>
          <p:nvPr/>
        </p:nvSpPr>
        <p:spPr>
          <a:xfrm>
            <a:off x="8784601" y="3178623"/>
            <a:ext cx="118872" cy="592194"/>
          </a:xfrm>
          <a:prstGeom prst="roundRect">
            <a:avLst>
              <a:gd name="adj" fmla="val 50000"/>
            </a:avLst>
          </a:prstGeom>
          <a:solidFill>
            <a:schemeClr val="bg1">
              <a:alpha val="45000"/>
            </a:schemeClr>
          </a:solidFill>
          <a:ln w="12700">
            <a:solidFill>
              <a:schemeClr val="bg1">
                <a:alpha val="45000"/>
              </a:schemeClr>
            </a:solidFill>
            <a:prstDash val="solid"/>
          </a:ln>
        </p:spPr>
      </p:sp>
      <p:sp>
        <p:nvSpPr>
          <p:cNvPr id="11" name="Wave bar 9"/>
          <p:cNvSpPr/>
          <p:nvPr/>
        </p:nvSpPr>
        <p:spPr>
          <a:xfrm>
            <a:off x="8968276" y="3287462"/>
            <a:ext cx="118872" cy="374517"/>
          </a:xfrm>
          <a:prstGeom prst="roundRect">
            <a:avLst>
              <a:gd name="adj" fmla="val 50000"/>
            </a:avLst>
          </a:prstGeom>
          <a:solidFill>
            <a:schemeClr val="bg1">
              <a:alpha val="45000"/>
            </a:schemeClr>
          </a:solidFill>
          <a:ln w="12700">
            <a:solidFill>
              <a:schemeClr val="bg1">
                <a:alpha val="45000"/>
              </a:schemeClr>
            </a:solidFill>
            <a:prstDash val="solid"/>
          </a:ln>
        </p:spPr>
      </p:sp>
      <p:sp>
        <p:nvSpPr>
          <p:cNvPr id="12" name="Wave bar 10"/>
          <p:cNvSpPr/>
          <p:nvPr/>
        </p:nvSpPr>
        <p:spPr>
          <a:xfrm>
            <a:off x="9151951" y="2854214"/>
            <a:ext cx="118872" cy="124101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Wave bar 11"/>
          <p:cNvSpPr/>
          <p:nvPr/>
        </p:nvSpPr>
        <p:spPr>
          <a:xfrm>
            <a:off x="9335626" y="2398731"/>
            <a:ext cx="118872" cy="2151978"/>
          </a:xfrm>
          <a:prstGeom prst="roundRect">
            <a:avLst>
              <a:gd name="adj" fmla="val 50000"/>
            </a:avLst>
          </a:prstGeom>
          <a:solidFill>
            <a:schemeClr val="bg1">
              <a:alpha val="45000"/>
            </a:schemeClr>
          </a:solidFill>
          <a:ln w="12700">
            <a:solidFill>
              <a:schemeClr val="bg1">
                <a:alpha val="45000"/>
              </a:schemeClr>
            </a:solidFill>
            <a:prstDash val="solid"/>
          </a:ln>
        </p:spPr>
      </p:sp>
      <p:sp>
        <p:nvSpPr>
          <p:cNvPr id="14" name="Wave bar 12"/>
          <p:cNvSpPr/>
          <p:nvPr/>
        </p:nvSpPr>
        <p:spPr>
          <a:xfrm>
            <a:off x="9519302" y="2406073"/>
            <a:ext cx="118872" cy="2137295"/>
          </a:xfrm>
          <a:prstGeom prst="roundRect">
            <a:avLst>
              <a:gd name="adj" fmla="val 50000"/>
            </a:avLst>
          </a:prstGeom>
          <a:solidFill>
            <a:schemeClr val="bg1">
              <a:alpha val="45000"/>
            </a:schemeClr>
          </a:solidFill>
          <a:ln w="12700">
            <a:solidFill>
              <a:schemeClr val="bg1">
                <a:alpha val="45000"/>
              </a:schemeClr>
            </a:solidFill>
            <a:prstDash val="solid"/>
          </a:ln>
        </p:spPr>
      </p:sp>
      <p:sp>
        <p:nvSpPr>
          <p:cNvPr id="15" name="Wave bar 13"/>
          <p:cNvSpPr/>
          <p:nvPr/>
        </p:nvSpPr>
        <p:spPr>
          <a:xfrm>
            <a:off x="9702977" y="2658502"/>
            <a:ext cx="118872" cy="1632437"/>
          </a:xfrm>
          <a:prstGeom prst="roundRect">
            <a:avLst>
              <a:gd name="adj" fmla="val 50000"/>
            </a:avLst>
          </a:prstGeom>
          <a:solidFill>
            <a:schemeClr val="bg2">
              <a:alpha val="75000"/>
            </a:schemeClr>
          </a:solidFill>
          <a:ln w="12700">
            <a:solidFill>
              <a:schemeClr val="bg2">
                <a:alpha val="75000"/>
              </a:schemeClr>
            </a:solidFill>
            <a:prstDash val="solid"/>
          </a:ln>
        </p:spPr>
      </p:sp>
      <p:sp>
        <p:nvSpPr>
          <p:cNvPr id="16" name="Wave bar 14"/>
          <p:cNvSpPr/>
          <p:nvPr/>
        </p:nvSpPr>
        <p:spPr>
          <a:xfrm>
            <a:off x="9886652" y="2614931"/>
            <a:ext cx="118872" cy="1719578"/>
          </a:xfrm>
          <a:prstGeom prst="roundRect">
            <a:avLst>
              <a:gd name="adj" fmla="val 50000"/>
            </a:avLst>
          </a:prstGeom>
          <a:solidFill>
            <a:schemeClr val="bg1">
              <a:alpha val="45000"/>
            </a:schemeClr>
          </a:solidFill>
          <a:ln w="12700">
            <a:solidFill>
              <a:schemeClr val="bg1">
                <a:alpha val="45000"/>
              </a:schemeClr>
            </a:solidFill>
            <a:prstDash val="solid"/>
          </a:ln>
        </p:spPr>
      </p:sp>
      <p:sp>
        <p:nvSpPr>
          <p:cNvPr id="17" name="Wave bar 15"/>
          <p:cNvSpPr/>
          <p:nvPr/>
        </p:nvSpPr>
        <p:spPr>
          <a:xfrm>
            <a:off x="10070327" y="2254759"/>
            <a:ext cx="118872" cy="2439923"/>
          </a:xfrm>
          <a:prstGeom prst="roundRect">
            <a:avLst>
              <a:gd name="adj" fmla="val 50000"/>
            </a:avLst>
          </a:prstGeom>
          <a:solidFill>
            <a:schemeClr val="bg1">
              <a:alpha val="45000"/>
            </a:schemeClr>
          </a:solidFill>
          <a:ln w="12700">
            <a:solidFill>
              <a:schemeClr val="bg1">
                <a:alpha val="45000"/>
              </a:schemeClr>
            </a:solidFill>
            <a:prstDash val="solid"/>
          </a:ln>
        </p:spPr>
      </p:sp>
      <p:sp>
        <p:nvSpPr>
          <p:cNvPr id="18" name="Wave bar 16"/>
          <p:cNvSpPr/>
          <p:nvPr/>
        </p:nvSpPr>
        <p:spPr>
          <a:xfrm>
            <a:off x="10254002" y="2119384"/>
            <a:ext cx="118872" cy="2710671"/>
          </a:xfrm>
          <a:prstGeom prst="roundRect">
            <a:avLst>
              <a:gd name="adj" fmla="val 50000"/>
            </a:avLst>
          </a:prstGeom>
          <a:solidFill>
            <a:schemeClr val="bg1">
              <a:alpha val="45000"/>
            </a:schemeClr>
          </a:solidFill>
          <a:ln w="12700">
            <a:solidFill>
              <a:schemeClr val="bg1">
                <a:alpha val="45000"/>
              </a:schemeClr>
            </a:solidFill>
            <a:prstDash val="solid"/>
          </a:ln>
        </p:spPr>
      </p:sp>
      <p:sp>
        <p:nvSpPr>
          <p:cNvPr id="19" name="Wave bar 17"/>
          <p:cNvSpPr/>
          <p:nvPr/>
        </p:nvSpPr>
        <p:spPr>
          <a:xfrm>
            <a:off x="10437677" y="2508862"/>
            <a:ext cx="118872" cy="193171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0" name="Wave bar 18"/>
          <p:cNvSpPr/>
          <p:nvPr/>
        </p:nvSpPr>
        <p:spPr>
          <a:xfrm>
            <a:off x="10621352" y="3046988"/>
            <a:ext cx="118872" cy="855464"/>
          </a:xfrm>
          <a:prstGeom prst="roundRect">
            <a:avLst>
              <a:gd name="adj" fmla="val 50000"/>
            </a:avLst>
          </a:prstGeom>
          <a:solidFill>
            <a:schemeClr val="bg1">
              <a:alpha val="45000"/>
            </a:schemeClr>
          </a:solidFill>
          <a:ln w="12700">
            <a:solidFill>
              <a:schemeClr val="bg1">
                <a:alpha val="45000"/>
              </a:schemeClr>
            </a:solidFill>
            <a:prstDash val="solid"/>
          </a:ln>
        </p:spPr>
      </p:sp>
      <p:sp>
        <p:nvSpPr>
          <p:cNvPr id="21" name="Wave bar 19"/>
          <p:cNvSpPr/>
          <p:nvPr/>
        </p:nvSpPr>
        <p:spPr>
          <a:xfrm>
            <a:off x="10805027" y="3231610"/>
            <a:ext cx="118872" cy="486219"/>
          </a:xfrm>
          <a:prstGeom prst="roundRect">
            <a:avLst>
              <a:gd name="adj" fmla="val 50000"/>
            </a:avLst>
          </a:prstGeom>
          <a:solidFill>
            <a:schemeClr val="bg1">
              <a:alpha val="45000"/>
            </a:schemeClr>
          </a:solidFill>
          <a:ln w="12700">
            <a:solidFill>
              <a:schemeClr val="bg1">
                <a:alpha val="45000"/>
              </a:schemeClr>
            </a:solidFill>
            <a:prstDash val="solid"/>
          </a:ln>
        </p:spPr>
      </p:sp>
      <p:sp>
        <p:nvSpPr>
          <p:cNvPr id="22" name="Wave bar 20"/>
          <p:cNvSpPr/>
          <p:nvPr/>
        </p:nvSpPr>
        <p:spPr>
          <a:xfrm>
            <a:off x="10988703" y="3104575"/>
            <a:ext cx="118872" cy="740289"/>
          </a:xfrm>
          <a:prstGeom prst="roundRect">
            <a:avLst>
              <a:gd name="adj" fmla="val 50000"/>
            </a:avLst>
          </a:prstGeom>
          <a:solidFill>
            <a:schemeClr val="bg2">
              <a:alpha val="75000"/>
            </a:schemeClr>
          </a:solidFill>
          <a:ln w="12700">
            <a:solidFill>
              <a:schemeClr val="bg2">
                <a:alpha val="75000"/>
              </a:schemeClr>
            </a:solidFill>
            <a:prstDash val="solid"/>
          </a:ln>
        </p:spPr>
      </p:sp>
      <p:sp>
        <p:nvSpPr>
          <p:cNvPr id="23" name="Wave bar 21"/>
          <p:cNvSpPr/>
          <p:nvPr/>
        </p:nvSpPr>
        <p:spPr>
          <a:xfrm>
            <a:off x="11172378" y="3072319"/>
            <a:ext cx="118872" cy="804803"/>
          </a:xfrm>
          <a:prstGeom prst="roundRect">
            <a:avLst>
              <a:gd name="adj" fmla="val 50000"/>
            </a:avLst>
          </a:prstGeom>
          <a:solidFill>
            <a:schemeClr val="bg1">
              <a:alpha val="45000"/>
            </a:schemeClr>
          </a:solidFill>
          <a:ln w="12700">
            <a:solidFill>
              <a:schemeClr val="bg1">
                <a:alpha val="45000"/>
              </a:schemeClr>
            </a:solidFill>
            <a:prstDash val="solid"/>
          </a:ln>
        </p:spPr>
      </p:sp>
      <p:sp>
        <p:nvSpPr>
          <p:cNvPr id="24" name="Wave bar 22"/>
          <p:cNvSpPr/>
          <p:nvPr/>
        </p:nvSpPr>
        <p:spPr>
          <a:xfrm>
            <a:off x="11356053" y="3258633"/>
            <a:ext cx="118872" cy="432174"/>
          </a:xfrm>
          <a:prstGeom prst="roundRect">
            <a:avLst>
              <a:gd name="adj" fmla="val 50000"/>
            </a:avLst>
          </a:prstGeom>
          <a:solidFill>
            <a:schemeClr val="bg1">
              <a:alpha val="45000"/>
            </a:schemeClr>
          </a:solidFill>
          <a:ln w="12700">
            <a:solidFill>
              <a:schemeClr val="bg1">
                <a:alpha val="45000"/>
              </a:schemeClr>
            </a:solidFill>
            <a:prstDash val="solid"/>
          </a:ln>
        </p:spPr>
      </p:sp>
      <p:sp>
        <p:nvSpPr>
          <p:cNvPr id="25" name="Wave bar 23"/>
          <p:cNvSpPr/>
          <p:nvPr/>
        </p:nvSpPr>
        <p:spPr>
          <a:xfrm>
            <a:off x="11539728" y="3374136"/>
            <a:ext cx="118872" cy="201168"/>
          </a:xfrm>
          <a:prstGeom prst="roundRect">
            <a:avLst>
              <a:gd name="adj" fmla="val 50000"/>
            </a:avLst>
          </a:prstGeom>
          <a:solidFill>
            <a:schemeClr val="bg1">
              <a:alpha val="45000"/>
            </a:schemeClr>
          </a:solidFill>
          <a:ln w="12700">
            <a:solidFill>
              <a:schemeClr val="bg1">
                <a:alpha val="45000"/>
              </a:schemeClr>
            </a:solidFill>
            <a:prstDash val="solid"/>
          </a:ln>
        </p:spPr>
      </p:sp>
      <p:pic>
        <p:nvPicPr>
          <p:cNvPr id="26" name="Logo" descr="/home/claude/build/lmm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658368"/>
            <a:ext cx="1234440" cy="1234440"/>
          </a:xfrm>
          <a:prstGeom prst="rect">
            <a:avLst/>
          </a:prstGeom>
        </p:spPr>
      </p:pic>
      <p:sp>
        <p:nvSpPr>
          <p:cNvPr id="27" name="Kicker"/>
          <p:cNvSpPr txBox="1"/>
          <p:nvPr/>
        </p:nvSpPr>
        <p:spPr>
          <a:xfrm>
            <a:off x="2194560" y="1097280"/>
            <a:ext cx="5943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SPONSORSHIP OPPORTUNITIES  ·  OCTOBER 2026</a:t>
            </a:r>
            <a:endParaRPr lang="en-US" sz="1200" dirty="0"/>
          </a:p>
        </p:txBody>
      </p:sp>
      <p:sp>
        <p:nvSpPr>
          <p:cNvPr id="28" name="Cover title"/>
          <p:cNvSpPr txBox="1"/>
          <p:nvPr/>
        </p:nvSpPr>
        <p:spPr>
          <a:xfrm>
            <a:off x="713232" y="2148840"/>
            <a:ext cx="7498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Love Music More</a:t>
            </a:r>
            <a:endParaRPr lang="en-US" sz="6000" dirty="0"/>
          </a:p>
        </p:txBody>
      </p:sp>
      <p:sp>
        <p:nvSpPr>
          <p:cNvPr id="29" name="Cover lede"/>
          <p:cNvSpPr txBox="1"/>
          <p:nvPr/>
        </p:nvSpPr>
        <p:spPr>
          <a:xfrm>
            <a:off x="731520" y="3337560"/>
            <a:ext cx="6217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bg2"/>
                </a:solidFill>
              </a:rPr>
              <a:t>A weekly music-craft show, newsletter, video channel, and archive for musicians, producers, engineers, and deep listeners.</a:t>
            </a:r>
            <a:endParaRPr lang="en-US" sz="1700" dirty="0"/>
          </a:p>
        </p:txBody>
      </p:sp>
      <p:sp>
        <p:nvSpPr>
          <p:cNvPr id="30" name="Cover sub"/>
          <p:cNvSpPr txBox="1"/>
          <p:nvPr/>
        </p:nvSpPr>
        <p:spPr>
          <a:xfrm>
            <a:off x="731520" y="4224528"/>
            <a:ext cx="6217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Host-read sponsorships, custom Substack posts, YouTube and podcast placements, and evergreen archive links.</a:t>
            </a:r>
            <a:endParaRPr lang="en-US" sz="1300" dirty="0"/>
          </a:p>
        </p:txBody>
      </p:sp>
      <p:sp>
        <p:nvSpPr>
          <p:cNvPr id="31" name="Stat Tuesdays"/>
          <p:cNvSpPr txBox="1"/>
          <p:nvPr/>
        </p:nvSpPr>
        <p:spPr>
          <a:xfrm>
            <a:off x="731520" y="5166360"/>
            <a:ext cx="201168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Tuesdays</a:t>
            </a:r>
            <a:endParaRPr lang="en-US" sz="2800" dirty="0"/>
          </a:p>
        </p:txBody>
      </p:sp>
      <p:sp>
        <p:nvSpPr>
          <p:cNvPr id="32" name="Label Tuesdays"/>
          <p:cNvSpPr txBox="1"/>
          <p:nvPr/>
        </p:nvSpPr>
        <p:spPr>
          <a:xfrm>
            <a:off x="731520" y="5647436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new episode every week</a:t>
            </a:r>
            <a:endParaRPr lang="en-US" sz="1100" dirty="0"/>
          </a:p>
        </p:txBody>
      </p:sp>
      <p:sp>
        <p:nvSpPr>
          <p:cNvPr id="33" name="Stat 226+"/>
          <p:cNvSpPr txBox="1"/>
          <p:nvPr/>
        </p:nvSpPr>
        <p:spPr>
          <a:xfrm>
            <a:off x="2926080" y="5166360"/>
            <a:ext cx="201168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226+</a:t>
            </a:r>
            <a:endParaRPr lang="en-US" sz="2800" dirty="0"/>
          </a:p>
        </p:txBody>
      </p:sp>
      <p:sp>
        <p:nvSpPr>
          <p:cNvPr id="34" name="Label 226+"/>
          <p:cNvSpPr txBox="1"/>
          <p:nvPr/>
        </p:nvSpPr>
        <p:spPr>
          <a:xfrm>
            <a:off x="2926080" y="5647436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episodes published</a:t>
            </a:r>
            <a:endParaRPr lang="en-US" sz="1100" dirty="0"/>
          </a:p>
        </p:txBody>
      </p:sp>
      <p:sp>
        <p:nvSpPr>
          <p:cNvPr id="35" name="Stat 4,000+"/>
          <p:cNvSpPr txBox="1"/>
          <p:nvPr/>
        </p:nvSpPr>
        <p:spPr>
          <a:xfrm>
            <a:off x="5120640" y="5166360"/>
            <a:ext cx="219456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4,000+</a:t>
            </a:r>
            <a:endParaRPr lang="en-US" sz="2800" dirty="0"/>
          </a:p>
        </p:txBody>
      </p:sp>
      <p:sp>
        <p:nvSpPr>
          <p:cNvPr id="36" name="Label 4,000+"/>
          <p:cNvSpPr txBox="1"/>
          <p:nvPr/>
        </p:nvSpPr>
        <p:spPr>
          <a:xfrm>
            <a:off x="5120640" y="5647436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email subscribers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457200"/>
            <a:ext cx="10149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Where a sponsor shows up</a:t>
            </a:r>
            <a:endParaRPr lang="en-US" sz="34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548640" y="1216152"/>
            <a:ext cx="9692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2"/>
                </a:solidFill>
              </a:rPr>
              <a:t>Love Music More sits inside the Scoobert Doobert creator ecosystem. One weekly episode feeds five surfaces, and a sponsor can be present on all of them.</a:t>
            </a:r>
            <a:endParaRPr lang="en-US" sz="1500" dirty="0"/>
          </a:p>
        </p:txBody>
      </p:sp>
      <p:sp>
        <p:nvSpPr>
          <p:cNvPr id="4" name="Spoke 0"/>
          <p:cNvSpPr/>
          <p:nvPr/>
        </p:nvSpPr>
        <p:spPr>
          <a:xfrm flipV="1">
            <a:off x="2743200" y="3886200"/>
            <a:ext cx="3063240" cy="-1572768"/>
          </a:xfrm>
          <a:prstGeom prst="line">
            <a:avLst/>
          </a:prstGeom>
          <a:noFill/>
          <a:ln w="12700">
            <a:solidFill>
              <a:schemeClr val="bg2">
                <a:alpha val="65000"/>
              </a:schemeClr>
            </a:solidFill>
            <a:prstDash val="solid"/>
          </a:ln>
        </p:spPr>
      </p:sp>
      <p:sp>
        <p:nvSpPr>
          <p:cNvPr id="5" name="Spoke 1"/>
          <p:cNvSpPr/>
          <p:nvPr/>
        </p:nvSpPr>
        <p:spPr>
          <a:xfrm flipV="1">
            <a:off x="2743200" y="3886200"/>
            <a:ext cx="3063240" cy="-694944"/>
          </a:xfrm>
          <a:prstGeom prst="line">
            <a:avLst/>
          </a:prstGeom>
          <a:noFill/>
          <a:ln w="12700">
            <a:solidFill>
              <a:schemeClr val="bg2">
                <a:alpha val="65000"/>
              </a:schemeClr>
            </a:solidFill>
            <a:prstDash val="solid"/>
          </a:ln>
        </p:spPr>
      </p:sp>
      <p:sp>
        <p:nvSpPr>
          <p:cNvPr id="6" name="Spoke 2"/>
          <p:cNvSpPr/>
          <p:nvPr/>
        </p:nvSpPr>
        <p:spPr>
          <a:xfrm>
            <a:off x="2743200" y="3886200"/>
            <a:ext cx="3063240" cy="182880"/>
          </a:xfrm>
          <a:prstGeom prst="line">
            <a:avLst/>
          </a:prstGeom>
          <a:noFill/>
          <a:ln w="12700">
            <a:solidFill>
              <a:schemeClr val="bg2">
                <a:alpha val="65000"/>
              </a:schemeClr>
            </a:solidFill>
            <a:prstDash val="solid"/>
          </a:ln>
        </p:spPr>
      </p:sp>
      <p:sp>
        <p:nvSpPr>
          <p:cNvPr id="7" name="Spoke 3"/>
          <p:cNvSpPr/>
          <p:nvPr/>
        </p:nvSpPr>
        <p:spPr>
          <a:xfrm>
            <a:off x="2743200" y="3886200"/>
            <a:ext cx="3063240" cy="1060704"/>
          </a:xfrm>
          <a:prstGeom prst="line">
            <a:avLst/>
          </a:prstGeom>
          <a:noFill/>
          <a:ln w="12700">
            <a:solidFill>
              <a:schemeClr val="bg2">
                <a:alpha val="65000"/>
              </a:schemeClr>
            </a:solidFill>
            <a:prstDash val="solid"/>
          </a:ln>
        </p:spPr>
      </p:sp>
      <p:sp>
        <p:nvSpPr>
          <p:cNvPr id="8" name="Spoke 4"/>
          <p:cNvSpPr/>
          <p:nvPr/>
        </p:nvSpPr>
        <p:spPr>
          <a:xfrm>
            <a:off x="2743200" y="3886200"/>
            <a:ext cx="3063240" cy="1938528"/>
          </a:xfrm>
          <a:prstGeom prst="line">
            <a:avLst/>
          </a:prstGeom>
          <a:noFill/>
          <a:ln w="12700">
            <a:solidFill>
              <a:schemeClr val="bg2">
                <a:alpha val="65000"/>
              </a:schemeClr>
            </a:solidFill>
            <a:prstDash val="solid"/>
          </a:ln>
        </p:spPr>
      </p:sp>
      <p:sp>
        <p:nvSpPr>
          <p:cNvPr id="9" name="Hub"/>
          <p:cNvSpPr/>
          <p:nvPr/>
        </p:nvSpPr>
        <p:spPr>
          <a:xfrm>
            <a:off x="1325880" y="2468880"/>
            <a:ext cx="2834640" cy="2834640"/>
          </a:xfrm>
          <a:prstGeom prst="ellipse">
            <a:avLst/>
          </a:prstGeom>
          <a:solidFill>
            <a:schemeClr val="tx2"/>
          </a:solidFill>
          <a:ln w="25400">
            <a:solidFill>
              <a:schemeClr val="accent1"/>
            </a:solidFill>
            <a:prstDash val="solid"/>
          </a:ln>
        </p:spPr>
      </p:sp>
      <p:pic>
        <p:nvPicPr>
          <p:cNvPr id="10" name="Hub logo" descr="/home/claude/build/lmm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59152" y="2862072"/>
            <a:ext cx="768096" cy="768096"/>
          </a:xfrm>
          <a:prstGeom prst="rect">
            <a:avLst/>
          </a:prstGeom>
        </p:spPr>
      </p:pic>
      <p:sp>
        <p:nvSpPr>
          <p:cNvPr id="11" name="Hub line 1"/>
          <p:cNvSpPr txBox="1"/>
          <p:nvPr/>
        </p:nvSpPr>
        <p:spPr>
          <a:xfrm>
            <a:off x="1554480" y="370332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New episode every Tuesday</a:t>
            </a:r>
            <a:endParaRPr lang="en-US" sz="1300" dirty="0"/>
          </a:p>
        </p:txBody>
      </p:sp>
      <p:sp>
        <p:nvSpPr>
          <p:cNvPr id="12" name="Hub line 2"/>
          <p:cNvSpPr txBox="1"/>
          <p:nvPr/>
        </p:nvSpPr>
        <p:spPr>
          <a:xfrm>
            <a:off x="1508760" y="402336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226+ episodes · 85 interview guests</a:t>
            </a:r>
            <a:endParaRPr lang="en-US" sz="1100" dirty="0"/>
          </a:p>
        </p:txBody>
      </p:sp>
      <p:sp>
        <p:nvSpPr>
          <p:cNvPr id="13" name="Surface card Podcast audio feed"/>
          <p:cNvSpPr/>
          <p:nvPr/>
        </p:nvSpPr>
        <p:spPr>
          <a:xfrm>
            <a:off x="5806440" y="1938528"/>
            <a:ext cx="5852160" cy="749808"/>
          </a:xfrm>
          <a:prstGeom prst="roundRect">
            <a:avLst>
              <a:gd name="adj" fmla="val 14634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14" name="Icon bg FiHeadphones"/>
          <p:cNvSpPr/>
          <p:nvPr/>
        </p:nvSpPr>
        <p:spPr>
          <a:xfrm>
            <a:off x="5989320" y="2093976"/>
            <a:ext cx="438912" cy="43891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5" name="Icon FiHeadphones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437" y="2208093"/>
            <a:ext cx="210678" cy="210678"/>
          </a:xfrm>
          <a:prstGeom prst="rect">
            <a:avLst/>
          </a:prstGeom>
        </p:spPr>
      </p:pic>
      <p:sp>
        <p:nvSpPr>
          <p:cNvPr id="16" name="Surface title Podcast audio feed"/>
          <p:cNvSpPr txBox="1"/>
          <p:nvPr/>
        </p:nvSpPr>
        <p:spPr>
          <a:xfrm>
            <a:off x="6611112" y="2057400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Podcast audio feed</a:t>
            </a:r>
            <a:endParaRPr lang="en-US" sz="1500" dirty="0"/>
          </a:p>
        </p:txBody>
      </p:sp>
      <p:sp>
        <p:nvSpPr>
          <p:cNvPr id="17" name="Surface body Podcast audio feed"/>
          <p:cNvSpPr txBox="1"/>
          <p:nvPr/>
        </p:nvSpPr>
        <p:spPr>
          <a:xfrm>
            <a:off x="6611112" y="2331720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Spotify, Apple Podcasts, and RSS</a:t>
            </a:r>
            <a:endParaRPr lang="en-US" sz="1200" dirty="0"/>
          </a:p>
        </p:txBody>
      </p:sp>
      <p:sp>
        <p:nvSpPr>
          <p:cNvPr id="18" name="Surface card YouTube podcast"/>
          <p:cNvSpPr/>
          <p:nvPr/>
        </p:nvSpPr>
        <p:spPr>
          <a:xfrm>
            <a:off x="5806440" y="2816352"/>
            <a:ext cx="5852160" cy="749808"/>
          </a:xfrm>
          <a:prstGeom prst="roundRect">
            <a:avLst>
              <a:gd name="adj" fmla="val 14634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19" name="Icon bg FiYoutube"/>
          <p:cNvSpPr/>
          <p:nvPr/>
        </p:nvSpPr>
        <p:spPr>
          <a:xfrm>
            <a:off x="5989320" y="2971800"/>
            <a:ext cx="438912" cy="43891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0" name="Icon FiYoutube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437" y="3085917"/>
            <a:ext cx="210678" cy="210678"/>
          </a:xfrm>
          <a:prstGeom prst="rect">
            <a:avLst/>
          </a:prstGeom>
        </p:spPr>
      </p:pic>
      <p:sp>
        <p:nvSpPr>
          <p:cNvPr id="21" name="Surface title YouTube podcast"/>
          <p:cNvSpPr txBox="1"/>
          <p:nvPr/>
        </p:nvSpPr>
        <p:spPr>
          <a:xfrm>
            <a:off x="6611112" y="2935224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YouTube podcast</a:t>
            </a:r>
            <a:endParaRPr lang="en-US" sz="1500" dirty="0"/>
          </a:p>
        </p:txBody>
      </p:sp>
      <p:sp>
        <p:nvSpPr>
          <p:cNvPr id="22" name="Surface body YouTube podcast"/>
          <p:cNvSpPr txBox="1"/>
          <p:nvPr/>
        </p:nvSpPr>
        <p:spPr>
          <a:xfrm>
            <a:off x="6611112" y="3209544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Full episodes, clips, and descriptions with sponsor links</a:t>
            </a:r>
            <a:endParaRPr lang="en-US" sz="1200" dirty="0"/>
          </a:p>
        </p:txBody>
      </p:sp>
      <p:sp>
        <p:nvSpPr>
          <p:cNvPr id="23" name="Surface card Substack newsletter"/>
          <p:cNvSpPr/>
          <p:nvPr/>
        </p:nvSpPr>
        <p:spPr>
          <a:xfrm>
            <a:off x="5806440" y="3694176"/>
            <a:ext cx="5852160" cy="749808"/>
          </a:xfrm>
          <a:prstGeom prst="roundRect">
            <a:avLst>
              <a:gd name="adj" fmla="val 14634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24" name="Icon bg FiMail"/>
          <p:cNvSpPr/>
          <p:nvPr/>
        </p:nvSpPr>
        <p:spPr>
          <a:xfrm>
            <a:off x="5989320" y="3849624"/>
            <a:ext cx="438912" cy="43891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5" name="Icon FiMail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3437" y="3963741"/>
            <a:ext cx="210678" cy="210678"/>
          </a:xfrm>
          <a:prstGeom prst="rect">
            <a:avLst/>
          </a:prstGeom>
        </p:spPr>
      </p:pic>
      <p:sp>
        <p:nvSpPr>
          <p:cNvPr id="26" name="Surface title Substack newsletter"/>
          <p:cNvSpPr txBox="1"/>
          <p:nvPr/>
        </p:nvSpPr>
        <p:spPr>
          <a:xfrm>
            <a:off x="6611112" y="38130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Substack newsletter</a:t>
            </a:r>
            <a:endParaRPr lang="en-US" sz="1500" dirty="0"/>
          </a:p>
        </p:txBody>
      </p:sp>
      <p:sp>
        <p:nvSpPr>
          <p:cNvPr id="27" name="Surface body Substack newsletter"/>
          <p:cNvSpPr txBox="1"/>
          <p:nvPr/>
        </p:nvSpPr>
        <p:spPr>
          <a:xfrm>
            <a:off x="6611112" y="408736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Posts live in the inbox and in the web archive</a:t>
            </a:r>
            <a:endParaRPr lang="en-US" sz="1200" dirty="0"/>
          </a:p>
        </p:txBody>
      </p:sp>
      <p:sp>
        <p:nvSpPr>
          <p:cNvPr id="28" name="Surface card Scoobert Doobert artist channel"/>
          <p:cNvSpPr/>
          <p:nvPr/>
        </p:nvSpPr>
        <p:spPr>
          <a:xfrm>
            <a:off x="5806440" y="4572000"/>
            <a:ext cx="5852160" cy="749808"/>
          </a:xfrm>
          <a:prstGeom prst="roundRect">
            <a:avLst>
              <a:gd name="adj" fmla="val 14634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29" name="Icon bg FiMusic"/>
          <p:cNvSpPr/>
          <p:nvPr/>
        </p:nvSpPr>
        <p:spPr>
          <a:xfrm>
            <a:off x="5989320" y="4727448"/>
            <a:ext cx="438912" cy="43891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30" name="Icon FiMusic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3437" y="4841565"/>
            <a:ext cx="210678" cy="210678"/>
          </a:xfrm>
          <a:prstGeom prst="rect">
            <a:avLst/>
          </a:prstGeom>
        </p:spPr>
      </p:pic>
      <p:sp>
        <p:nvSpPr>
          <p:cNvPr id="31" name="Surface title Scoobert Doobert artist channel"/>
          <p:cNvSpPr txBox="1"/>
          <p:nvPr/>
        </p:nvSpPr>
        <p:spPr>
          <a:xfrm>
            <a:off x="6611112" y="4690872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Scoobert Doobert artist channel</a:t>
            </a:r>
            <a:endParaRPr lang="en-US" sz="1500" dirty="0"/>
          </a:p>
        </p:txBody>
      </p:sp>
      <p:sp>
        <p:nvSpPr>
          <p:cNvPr id="32" name="Surface body Scoobert Doobert artist channel"/>
          <p:cNvSpPr txBox="1"/>
          <p:nvPr/>
        </p:nvSpPr>
        <p:spPr>
          <a:xfrm>
            <a:off x="6611112" y="4965192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Official artist channel, music videos, and shorts</a:t>
            </a:r>
            <a:endParaRPr lang="en-US" sz="1200" dirty="0"/>
          </a:p>
        </p:txBody>
      </p:sp>
      <p:sp>
        <p:nvSpPr>
          <p:cNvPr id="33" name="Surface card Searchable archive"/>
          <p:cNvSpPr/>
          <p:nvPr/>
        </p:nvSpPr>
        <p:spPr>
          <a:xfrm>
            <a:off x="5806440" y="5449824"/>
            <a:ext cx="5852160" cy="749808"/>
          </a:xfrm>
          <a:prstGeom prst="roundRect">
            <a:avLst>
              <a:gd name="adj" fmla="val 14634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34" name="Icon bg FiArchive"/>
          <p:cNvSpPr/>
          <p:nvPr/>
        </p:nvSpPr>
        <p:spPr>
          <a:xfrm>
            <a:off x="5989320" y="5605272"/>
            <a:ext cx="438912" cy="43891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35" name="Icon FiArchive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3437" y="5719389"/>
            <a:ext cx="210678" cy="210678"/>
          </a:xfrm>
          <a:prstGeom prst="rect">
            <a:avLst/>
          </a:prstGeom>
        </p:spPr>
      </p:pic>
      <p:sp>
        <p:nvSpPr>
          <p:cNvPr id="36" name="Surface title Searchable archive"/>
          <p:cNvSpPr txBox="1"/>
          <p:nvPr/>
        </p:nvSpPr>
        <p:spPr>
          <a:xfrm>
            <a:off x="6611112" y="5568696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Searchable archive</a:t>
            </a:r>
            <a:endParaRPr lang="en-US" sz="1500" dirty="0"/>
          </a:p>
        </p:txBody>
      </p:sp>
      <p:sp>
        <p:nvSpPr>
          <p:cNvPr id="37" name="Surface body Searchable archive"/>
          <p:cNvSpPr txBox="1"/>
          <p:nvPr/>
        </p:nvSpPr>
        <p:spPr>
          <a:xfrm>
            <a:off x="6611112" y="5843016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Episode notes keep links findable on lukefwalton.com</a:t>
            </a:r>
            <a:endParaRPr lang="en-US" sz="1200" dirty="0"/>
          </a:p>
        </p:txBody>
      </p:sp>
      <p:sp>
        <p:nvSpPr>
          <p:cNvPr id="38" name="Text 1"/>
          <p:cNvSpPr/>
          <p:nvPr>
            <p:ph idx="104" type="body" hasCustomPrompt="1"/>
          </p:nvPr>
        </p:nvSpPr>
        <p:spPr>
          <a:xfrm>
            <a:off x="548640" y="6089904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dirty="0">
                <a:solidFill>
                  <a:schemeClr val="bg2"/>
                </a:solidFill>
              </a:rPr>
              <a:t>Sources: Love Music More site, podcast, and newsletter publishing model; YouTube Studio; Spotify for Creators.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19088"/>
            <a:ext cx="4114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457200"/>
            <a:ext cx="10149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Current reach sponsors can buy into</a:t>
            </a:r>
            <a:endParaRPr lang="en-US" sz="34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548640" y="1216152"/>
            <a:ext cx="9692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2"/>
                </a:solidFill>
              </a:rPr>
              <a:t>Owned audience, podcast reach, and the official artist channel the show lives on.</a:t>
            </a:r>
            <a:endParaRPr lang="en-US" sz="1500" dirty="0"/>
          </a:p>
        </p:txBody>
      </p:sp>
      <p:sp>
        <p:nvSpPr>
          <p:cNvPr id="4" name="Panel LMM"/>
          <p:cNvSpPr/>
          <p:nvPr/>
        </p:nvSpPr>
        <p:spPr>
          <a:xfrm>
            <a:off x="548640" y="1920240"/>
            <a:ext cx="5532120" cy="4041648"/>
          </a:xfrm>
          <a:prstGeom prst="roundRect">
            <a:avLst>
              <a:gd name="adj" fmla="val 2715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5" name="Panel label LMM"/>
          <p:cNvSpPr txBox="1"/>
          <p:nvPr/>
        </p:nvSpPr>
        <p:spPr>
          <a:xfrm>
            <a:off x="868680" y="217627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LOVE MUSIC MORE</a:t>
            </a:r>
            <a:endParaRPr lang="en-US" sz="1100" dirty="0"/>
          </a:p>
        </p:txBody>
      </p:sp>
      <p:sp>
        <p:nvSpPr>
          <p:cNvPr id="6" name="Stat 4,000+"/>
          <p:cNvSpPr txBox="1"/>
          <p:nvPr/>
        </p:nvSpPr>
        <p:spPr>
          <a:xfrm>
            <a:off x="868680" y="2542032"/>
            <a:ext cx="4846320" cy="7937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5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4,000+</a:t>
            </a:r>
            <a:endParaRPr lang="en-US" sz="5000" dirty="0"/>
          </a:p>
        </p:txBody>
      </p:sp>
      <p:sp>
        <p:nvSpPr>
          <p:cNvPr id="7" name="Label 4,000+"/>
          <p:cNvSpPr txBox="1"/>
          <p:nvPr/>
        </p:nvSpPr>
        <p:spPr>
          <a:xfrm>
            <a:off x="868680" y="3372358"/>
            <a:ext cx="4846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Substack subscribers — owned audience, email reporting can include opens and clicks</a:t>
            </a:r>
            <a:endParaRPr lang="en-US" sz="1200" dirty="0"/>
          </a:p>
        </p:txBody>
      </p:sp>
      <p:sp>
        <p:nvSpPr>
          <p:cNvPr id="8" name="Stat 5.1K"/>
          <p:cNvSpPr txBox="1"/>
          <p:nvPr/>
        </p:nvSpPr>
        <p:spPr>
          <a:xfrm>
            <a:off x="868680" y="4023360"/>
            <a:ext cx="233172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5.1K</a:t>
            </a:r>
            <a:endParaRPr lang="en-US" sz="2800" dirty="0"/>
          </a:p>
        </p:txBody>
      </p:sp>
      <p:sp>
        <p:nvSpPr>
          <p:cNvPr id="9" name="Label 5.1K"/>
          <p:cNvSpPr txBox="1"/>
          <p:nvPr/>
        </p:nvSpPr>
        <p:spPr>
          <a:xfrm>
            <a:off x="868680" y="4504436"/>
            <a:ext cx="2331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YouTube podcast views, last 28 days</a:t>
            </a:r>
            <a:endParaRPr lang="en-US" sz="1100" dirty="0"/>
          </a:p>
        </p:txBody>
      </p:sp>
      <p:sp>
        <p:nvSpPr>
          <p:cNvPr id="10" name="Stat 21K+"/>
          <p:cNvSpPr txBox="1"/>
          <p:nvPr/>
        </p:nvSpPr>
        <p:spPr>
          <a:xfrm>
            <a:off x="3383280" y="4023360"/>
            <a:ext cx="233172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21K+</a:t>
            </a:r>
            <a:endParaRPr lang="en-US" sz="2800" dirty="0"/>
          </a:p>
        </p:txBody>
      </p:sp>
      <p:sp>
        <p:nvSpPr>
          <p:cNvPr id="11" name="Label 21K+"/>
          <p:cNvSpPr txBox="1"/>
          <p:nvPr/>
        </p:nvSpPr>
        <p:spPr>
          <a:xfrm>
            <a:off x="3383280" y="4504436"/>
            <a:ext cx="2331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all-time Spotify plays and downloads</a:t>
            </a:r>
            <a:endParaRPr lang="en-US" sz="1100" dirty="0"/>
          </a:p>
        </p:txBody>
      </p:sp>
      <p:sp>
        <p:nvSpPr>
          <p:cNvPr id="12" name="Stat 148K+"/>
          <p:cNvSpPr txBox="1"/>
          <p:nvPr/>
        </p:nvSpPr>
        <p:spPr>
          <a:xfrm>
            <a:off x="868680" y="5010912"/>
            <a:ext cx="233172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148K+</a:t>
            </a:r>
            <a:endParaRPr lang="en-US" sz="2800" dirty="0"/>
          </a:p>
        </p:txBody>
      </p:sp>
      <p:sp>
        <p:nvSpPr>
          <p:cNvPr id="13" name="Label 148K+"/>
          <p:cNvSpPr txBox="1"/>
          <p:nvPr/>
        </p:nvSpPr>
        <p:spPr>
          <a:xfrm>
            <a:off x="868680" y="5491988"/>
            <a:ext cx="2331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lifetime YouTube podcast views</a:t>
            </a:r>
            <a:endParaRPr lang="en-US" sz="1100" dirty="0"/>
          </a:p>
        </p:txBody>
      </p:sp>
      <p:sp>
        <p:nvSpPr>
          <p:cNvPr id="14" name="Stat 226+"/>
          <p:cNvSpPr txBox="1"/>
          <p:nvPr/>
        </p:nvSpPr>
        <p:spPr>
          <a:xfrm>
            <a:off x="3383280" y="5010912"/>
            <a:ext cx="233172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226+</a:t>
            </a:r>
            <a:endParaRPr lang="en-US" sz="2800" dirty="0"/>
          </a:p>
        </p:txBody>
      </p:sp>
      <p:sp>
        <p:nvSpPr>
          <p:cNvPr id="15" name="Label 226+"/>
          <p:cNvSpPr txBox="1"/>
          <p:nvPr/>
        </p:nvSpPr>
        <p:spPr>
          <a:xfrm>
            <a:off x="3383280" y="5491988"/>
            <a:ext cx="2331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episodes published, every Tuesday</a:t>
            </a:r>
            <a:endParaRPr lang="en-US" sz="1100" dirty="0"/>
          </a:p>
        </p:txBody>
      </p:sp>
      <p:sp>
        <p:nvSpPr>
          <p:cNvPr id="16" name="Panel channel"/>
          <p:cNvSpPr/>
          <p:nvPr/>
        </p:nvSpPr>
        <p:spPr>
          <a:xfrm>
            <a:off x="6355080" y="1920240"/>
            <a:ext cx="5287975" cy="4041648"/>
          </a:xfrm>
          <a:prstGeom prst="roundRect">
            <a:avLst>
              <a:gd name="adj" fmla="val 2715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17" name="Panel label channel"/>
          <p:cNvSpPr txBox="1"/>
          <p:nvPr/>
        </p:nvSpPr>
        <p:spPr>
          <a:xfrm>
            <a:off x="6675120" y="217627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SCOOBERT DOOBERT OFFICIAL ARTIST CHANNEL</a:t>
            </a:r>
            <a:endParaRPr lang="en-US" sz="1100" dirty="0"/>
          </a:p>
        </p:txBody>
      </p:sp>
      <p:sp>
        <p:nvSpPr>
          <p:cNvPr id="18" name="Channel note"/>
          <p:cNvSpPr txBox="1"/>
          <p:nvPr/>
        </p:nvSpPr>
        <p:spPr>
          <a:xfrm>
            <a:off x="6675120" y="2487168"/>
            <a:ext cx="464789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92% of Love Music More views come from the official artist channel.</a:t>
            </a:r>
            <a:endParaRPr lang="en-US" sz="1200" dirty="0"/>
          </a:p>
        </p:txBody>
      </p:sp>
      <p:sp>
        <p:nvSpPr>
          <p:cNvPr id="19" name="Stat 18.8K"/>
          <p:cNvSpPr txBox="1"/>
          <p:nvPr/>
        </p:nvSpPr>
        <p:spPr>
          <a:xfrm>
            <a:off x="6675120" y="3246120"/>
            <a:ext cx="2331720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18.8K</a:t>
            </a:r>
            <a:endParaRPr lang="en-US" sz="3400" dirty="0"/>
          </a:p>
        </p:txBody>
      </p:sp>
      <p:sp>
        <p:nvSpPr>
          <p:cNvPr id="20" name="Label 18.8K"/>
          <p:cNvSpPr txBox="1"/>
          <p:nvPr/>
        </p:nvSpPr>
        <p:spPr>
          <a:xfrm>
            <a:off x="6675120" y="3822446"/>
            <a:ext cx="2331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channel views, last 28 days</a:t>
            </a:r>
            <a:endParaRPr lang="en-US" sz="1100" dirty="0"/>
          </a:p>
        </p:txBody>
      </p:sp>
      <p:sp>
        <p:nvSpPr>
          <p:cNvPr id="21" name="Stat 10.1K"/>
          <p:cNvSpPr txBox="1"/>
          <p:nvPr/>
        </p:nvSpPr>
        <p:spPr>
          <a:xfrm>
            <a:off x="9189720" y="3246120"/>
            <a:ext cx="2331720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10.1K</a:t>
            </a:r>
            <a:endParaRPr lang="en-US" sz="3400" dirty="0"/>
          </a:p>
        </p:txBody>
      </p:sp>
      <p:sp>
        <p:nvSpPr>
          <p:cNvPr id="22" name="Label 10.1K"/>
          <p:cNvSpPr txBox="1"/>
          <p:nvPr/>
        </p:nvSpPr>
        <p:spPr>
          <a:xfrm>
            <a:off x="9189720" y="3822446"/>
            <a:ext cx="2331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unique viewers, last 28 days</a:t>
            </a:r>
            <a:endParaRPr lang="en-US" sz="1100" dirty="0"/>
          </a:p>
        </p:txBody>
      </p:sp>
      <p:sp>
        <p:nvSpPr>
          <p:cNvPr id="23" name="Stat 412h"/>
          <p:cNvSpPr txBox="1"/>
          <p:nvPr/>
        </p:nvSpPr>
        <p:spPr>
          <a:xfrm>
            <a:off x="6675120" y="4727448"/>
            <a:ext cx="2331720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412h</a:t>
            </a:r>
            <a:endParaRPr lang="en-US" sz="3400" dirty="0"/>
          </a:p>
        </p:txBody>
      </p:sp>
      <p:sp>
        <p:nvSpPr>
          <p:cNvPr id="24" name="Label 412h"/>
          <p:cNvSpPr txBox="1"/>
          <p:nvPr/>
        </p:nvSpPr>
        <p:spPr>
          <a:xfrm>
            <a:off x="6675120" y="5303774"/>
            <a:ext cx="2331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watch time, last 28 days</a:t>
            </a:r>
            <a:endParaRPr lang="en-US" sz="1100" dirty="0"/>
          </a:p>
        </p:txBody>
      </p:sp>
      <p:sp>
        <p:nvSpPr>
          <p:cNvPr id="25" name="Stat 1.4K"/>
          <p:cNvSpPr txBox="1"/>
          <p:nvPr/>
        </p:nvSpPr>
        <p:spPr>
          <a:xfrm>
            <a:off x="9189720" y="4727448"/>
            <a:ext cx="2331720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1.4K</a:t>
            </a:r>
            <a:endParaRPr lang="en-US" sz="3400" dirty="0"/>
          </a:p>
        </p:txBody>
      </p:sp>
      <p:sp>
        <p:nvSpPr>
          <p:cNvPr id="26" name="Label 1.4K"/>
          <p:cNvSpPr txBox="1"/>
          <p:nvPr/>
        </p:nvSpPr>
        <p:spPr>
          <a:xfrm>
            <a:off x="9189720" y="5303774"/>
            <a:ext cx="2331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YouTube channel subscribers</a:t>
            </a:r>
            <a:endParaRPr lang="en-US" sz="1100" dirty="0"/>
          </a:p>
        </p:txBody>
      </p:sp>
      <p:sp>
        <p:nvSpPr>
          <p:cNvPr id="27" name="Text 1"/>
          <p:cNvSpPr/>
          <p:nvPr>
            <p:ph idx="104" type="body" hasCustomPrompt="1"/>
          </p:nvPr>
        </p:nvSpPr>
        <p:spPr>
          <a:xfrm>
            <a:off x="548640" y="6089904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dirty="0">
                <a:solidFill>
                  <a:schemeClr val="bg2"/>
                </a:solidFill>
              </a:rPr>
              <a:t>Sources: YouTube Studio channel and podcast analytics, Spotify for Creators, and Substack subscribe modal.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19088"/>
            <a:ext cx="4114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tudio photo" descr="/home/claude/build/studio_photo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hoto overlay" descr="/home/claude/build/overlay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itle"/>
          <p:cNvSpPr txBox="1"/>
          <p:nvPr/>
        </p:nvSpPr>
        <p:spPr>
          <a:xfrm>
            <a:off x="548640" y="457200"/>
            <a:ext cx="6035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Scoobert Doobert is the context, not just the host</a:t>
            </a:r>
            <a:endParaRPr lang="en-US" sz="3200" dirty="0"/>
          </a:p>
        </p:txBody>
      </p:sp>
      <p:sp>
        <p:nvSpPr>
          <p:cNvPr id="5" name="Lede"/>
          <p:cNvSpPr txBox="1"/>
          <p:nvPr/>
        </p:nvSpPr>
        <p:spPr>
          <a:xfrm>
            <a:off x="548640" y="1691640"/>
            <a:ext cx="5760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Sponsors are not buying generic podcast inventory. They are entering a creator world with music releases, production credits, videos, interviews, essays, and a direct audience.</a:t>
            </a:r>
            <a:endParaRPr lang="en-US" sz="1400" dirty="0"/>
          </a:p>
        </p:txBody>
      </p:sp>
      <p:sp>
        <p:nvSpPr>
          <p:cNvPr id="6" name="Icon bg FiMusic"/>
          <p:cNvSpPr/>
          <p:nvPr/>
        </p:nvSpPr>
        <p:spPr>
          <a:xfrm>
            <a:off x="548640" y="2715768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7" name="Icon FiMusic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247" y="2820375"/>
            <a:ext cx="193121" cy="193121"/>
          </a:xfrm>
          <a:prstGeom prst="rect">
            <a:avLst/>
          </a:prstGeom>
        </p:spPr>
      </p:pic>
      <p:sp>
        <p:nvSpPr>
          <p:cNvPr id="8" name="Row title Artist and producer"/>
          <p:cNvSpPr txBox="1"/>
          <p:nvPr/>
        </p:nvSpPr>
        <p:spPr>
          <a:xfrm>
            <a:off x="1179576" y="2697480"/>
            <a:ext cx="51297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Artist and producer</a:t>
            </a:r>
            <a:endParaRPr lang="en-US" sz="1400" dirty="0"/>
          </a:p>
        </p:txBody>
      </p:sp>
      <p:sp>
        <p:nvSpPr>
          <p:cNvPr id="9" name="Row body Artist and producer"/>
          <p:cNvSpPr txBox="1"/>
          <p:nvPr/>
        </p:nvSpPr>
        <p:spPr>
          <a:xfrm>
            <a:off x="1179576" y="2999232"/>
            <a:ext cx="512978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Records as Scoobert Doobert, with music videos and shorts that already move.</a:t>
            </a:r>
            <a:endParaRPr lang="en-US" sz="1200" dirty="0"/>
          </a:p>
        </p:txBody>
      </p:sp>
      <p:sp>
        <p:nvSpPr>
          <p:cNvPr id="10" name="Icon bg FiMic"/>
          <p:cNvSpPr/>
          <p:nvPr/>
        </p:nvSpPr>
        <p:spPr>
          <a:xfrm>
            <a:off x="548640" y="3465576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1" name="Icon FiMic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247" y="3570183"/>
            <a:ext cx="193121" cy="193121"/>
          </a:xfrm>
          <a:prstGeom prst="rect">
            <a:avLst/>
          </a:prstGeom>
        </p:spPr>
      </p:pic>
      <p:sp>
        <p:nvSpPr>
          <p:cNvPr id="12" name="Row title Host of a weekly music-craft show"/>
          <p:cNvSpPr txBox="1"/>
          <p:nvPr/>
        </p:nvSpPr>
        <p:spPr>
          <a:xfrm>
            <a:off x="1179576" y="3447288"/>
            <a:ext cx="51297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Host of a weekly music-craft show</a:t>
            </a:r>
            <a:endParaRPr lang="en-US" sz="1400" dirty="0"/>
          </a:p>
        </p:txBody>
      </p:sp>
      <p:sp>
        <p:nvSpPr>
          <p:cNvPr id="13" name="Row body Host of a weekly music-craft show"/>
          <p:cNvSpPr txBox="1"/>
          <p:nvPr/>
        </p:nvSpPr>
        <p:spPr>
          <a:xfrm>
            <a:off x="1179576" y="3749040"/>
            <a:ext cx="512978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226+ episodes and 85 interview guests.</a:t>
            </a:r>
            <a:endParaRPr lang="en-US" sz="1200" dirty="0"/>
          </a:p>
        </p:txBody>
      </p:sp>
      <p:sp>
        <p:nvSpPr>
          <p:cNvPr id="14" name="Icon bg FiGlobe"/>
          <p:cNvSpPr/>
          <p:nvPr/>
        </p:nvSpPr>
        <p:spPr>
          <a:xfrm>
            <a:off x="548640" y="4215384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5" name="Icon FiGlobe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247" y="4319991"/>
            <a:ext cx="193121" cy="193121"/>
          </a:xfrm>
          <a:prstGeom prst="rect">
            <a:avLst/>
          </a:prstGeom>
        </p:spPr>
      </p:pic>
      <p:sp>
        <p:nvSpPr>
          <p:cNvPr id="16" name="Row title Producer, mixer, and player"/>
          <p:cNvSpPr txBox="1"/>
          <p:nvPr/>
        </p:nvSpPr>
        <p:spPr>
          <a:xfrm>
            <a:off x="1179576" y="4197096"/>
            <a:ext cx="51297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Producer, mixer, and player</a:t>
            </a:r>
            <a:endParaRPr lang="en-US" sz="1400" dirty="0"/>
          </a:p>
        </p:txBody>
      </p:sp>
      <p:sp>
        <p:nvSpPr>
          <p:cNvPr id="17" name="Row body Producer, mixer, and player"/>
          <p:cNvSpPr txBox="1"/>
          <p:nvPr/>
        </p:nvSpPr>
        <p:spPr>
          <a:xfrm>
            <a:off x="1179576" y="4498848"/>
            <a:ext cx="512978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For Japanese TV, film, and artist projects: CHAI, bed (Fuji TV), OKAME.</a:t>
            </a:r>
            <a:endParaRPr lang="en-US" sz="1200" dirty="0"/>
          </a:p>
        </p:txBody>
      </p:sp>
      <p:sp>
        <p:nvSpPr>
          <p:cNvPr id="18" name="Icon bg FiEdit3"/>
          <p:cNvSpPr/>
          <p:nvPr/>
        </p:nvSpPr>
        <p:spPr>
          <a:xfrm>
            <a:off x="548640" y="4965192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9" name="Icon FiEdit3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247" y="5069799"/>
            <a:ext cx="193121" cy="193121"/>
          </a:xfrm>
          <a:prstGeom prst="rect">
            <a:avLst/>
          </a:prstGeom>
        </p:spPr>
      </p:pic>
      <p:sp>
        <p:nvSpPr>
          <p:cNvPr id="20" name="Row title A recognizable editorial voice"/>
          <p:cNvSpPr txBox="1"/>
          <p:nvPr/>
        </p:nvSpPr>
        <p:spPr>
          <a:xfrm>
            <a:off x="1179576" y="4946904"/>
            <a:ext cx="51297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A recognizable editorial voice</a:t>
            </a:r>
            <a:endParaRPr lang="en-US" sz="1400" dirty="0"/>
          </a:p>
        </p:txBody>
      </p:sp>
      <p:sp>
        <p:nvSpPr>
          <p:cNvPr id="21" name="Row body A recognizable editorial voice"/>
          <p:cNvSpPr txBox="1"/>
          <p:nvPr/>
        </p:nvSpPr>
        <p:spPr>
          <a:xfrm>
            <a:off x="1179576" y="5248656"/>
            <a:ext cx="512978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Serious craft, weird questions, and practical music ideas.</a:t>
            </a:r>
            <a:endParaRPr lang="en-US" sz="1200" dirty="0"/>
          </a:p>
        </p:txBody>
      </p:sp>
      <p:sp>
        <p:nvSpPr>
          <p:cNvPr id="22" name="Stat 92 inline"/>
          <p:cNvSpPr txBox="1"/>
          <p:nvPr/>
        </p:nvSpPr>
        <p:spPr>
          <a:xfrm>
            <a:off x="548640" y="5760720"/>
            <a:ext cx="5760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92% </a:t>
            </a:r>
            <a:pPr indent="0" marL="0">
              <a:buNone/>
            </a:pPr>
            <a:r>
              <a:rPr lang="en-US" sz="1200" dirty="0">
                <a:solidFill>
                  <a:schemeClr val="bg1"/>
                </a:solidFill>
              </a:rPr>
              <a:t>of Love Music More views come from the official Scoobert Doobert artist channel.</a:t>
            </a:r>
            <a:endParaRPr lang="en-US" sz="1200" dirty="0"/>
          </a:p>
        </p:txBody>
      </p:sp>
      <p:sp>
        <p:nvSpPr>
          <p:cNvPr id="23" name="Footer"/>
          <p:cNvSpPr txBox="1"/>
          <p:nvPr/>
        </p:nvSpPr>
        <p:spPr>
          <a:xfrm>
            <a:off x="548640" y="641908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bg2"/>
                </a:solidFill>
              </a:rPr>
              <a:t>Love Music More  ·  Sponsorship opportunities  ·  October 2026</a:t>
            </a:r>
            <a:endParaRPr lang="en-US" sz="900" dirty="0"/>
          </a:p>
        </p:txBody>
      </p:sp>
      <p:sp>
        <p:nvSpPr>
          <p:cNvPr id="24" name="Slide number"/>
          <p:cNvSpPr txBox="1"/>
          <p:nvPr/>
        </p:nvSpPr>
        <p:spPr>
          <a:xfrm>
            <a:off x="11247120" y="6419088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chemeClr val="bg2"/>
                </a:solidFill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457200"/>
            <a:ext cx="10149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A music-native adult audience</a:t>
            </a:r>
            <a:endParaRPr lang="en-US" sz="34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548640" y="1216152"/>
            <a:ext cx="9692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2"/>
                </a:solidFill>
              </a:rPr>
              <a:t>The audience is concentrated where music tools, education products, creator services, and gear brands want to reach: adult musicians and serious music fans.</a:t>
            </a:r>
            <a:endParaRPr lang="en-US" sz="1500" dirty="0"/>
          </a:p>
        </p:txBody>
      </p:sp>
      <p:sp>
        <p:nvSpPr>
          <p:cNvPr id="4" name="Audience card"/>
          <p:cNvSpPr/>
          <p:nvPr/>
        </p:nvSpPr>
        <p:spPr>
          <a:xfrm>
            <a:off x="548640" y="1920240"/>
            <a:ext cx="5577840" cy="4041648"/>
          </a:xfrm>
          <a:prstGeom prst="roundRect">
            <a:avLst>
              <a:gd name="adj" fmla="val 2715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5" name="Age label"/>
          <p:cNvSpPr txBox="1"/>
          <p:nvPr/>
        </p:nvSpPr>
        <p:spPr>
          <a:xfrm>
            <a:off x="868680" y="214884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YOUTUBE VIEWS BY AGE</a:t>
            </a:r>
            <a:endParaRPr lang="en-US" sz="1100" dirty="0"/>
          </a:p>
        </p:txBody>
      </p:sp>
      <p:sp>
        <p:nvSpPr>
          <p:cNvPr id="6" name="Age bar seg 0"/>
          <p:cNvSpPr/>
          <p:nvPr/>
        </p:nvSpPr>
        <p:spPr>
          <a:xfrm>
            <a:off x="868680" y="2560320"/>
            <a:ext cx="256764" cy="384048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Age bar seg 1"/>
          <p:cNvSpPr/>
          <p:nvPr/>
        </p:nvSpPr>
        <p:spPr>
          <a:xfrm>
            <a:off x="1125444" y="2560320"/>
            <a:ext cx="2533071" cy="38404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Age bar seg 2"/>
          <p:cNvSpPr/>
          <p:nvPr/>
        </p:nvSpPr>
        <p:spPr>
          <a:xfrm>
            <a:off x="3658514" y="2560320"/>
            <a:ext cx="1550457" cy="384048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9" name="Age bar seg 3"/>
          <p:cNvSpPr/>
          <p:nvPr/>
        </p:nvSpPr>
        <p:spPr>
          <a:xfrm>
            <a:off x="5208971" y="2560320"/>
            <a:ext cx="597469" cy="384048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Legend sw 18–24"/>
          <p:cNvSpPr/>
          <p:nvPr/>
        </p:nvSpPr>
        <p:spPr>
          <a:xfrm>
            <a:off x="868680" y="3099816"/>
            <a:ext cx="146304" cy="146304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Legend 18–24"/>
          <p:cNvSpPr txBox="1"/>
          <p:nvPr/>
        </p:nvSpPr>
        <p:spPr>
          <a:xfrm>
            <a:off x="1088136" y="303580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18–24</a:t>
            </a:r>
            <a:endParaRPr lang="en-US" sz="1100" dirty="0"/>
          </a:p>
        </p:txBody>
      </p:sp>
      <p:sp>
        <p:nvSpPr>
          <p:cNvPr id="12" name="Legend sw 25–34"/>
          <p:cNvSpPr/>
          <p:nvPr/>
        </p:nvSpPr>
        <p:spPr>
          <a:xfrm>
            <a:off x="2057400" y="3099816"/>
            <a:ext cx="146304" cy="146304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Legend 25–34"/>
          <p:cNvSpPr txBox="1"/>
          <p:nvPr/>
        </p:nvSpPr>
        <p:spPr>
          <a:xfrm>
            <a:off x="2276856" y="303580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25–34</a:t>
            </a:r>
            <a:endParaRPr lang="en-US" sz="1100" dirty="0"/>
          </a:p>
        </p:txBody>
      </p:sp>
      <p:sp>
        <p:nvSpPr>
          <p:cNvPr id="14" name="Legend sw 35–44"/>
          <p:cNvSpPr/>
          <p:nvPr/>
        </p:nvSpPr>
        <p:spPr>
          <a:xfrm>
            <a:off x="3246120" y="3099816"/>
            <a:ext cx="146304" cy="146304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5" name="Legend 35–44"/>
          <p:cNvSpPr txBox="1"/>
          <p:nvPr/>
        </p:nvSpPr>
        <p:spPr>
          <a:xfrm>
            <a:off x="3465576" y="303580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35–44</a:t>
            </a:r>
            <a:endParaRPr lang="en-US" sz="1100" dirty="0"/>
          </a:p>
        </p:txBody>
      </p:sp>
      <p:sp>
        <p:nvSpPr>
          <p:cNvPr id="16" name="Legend sw 45+"/>
          <p:cNvSpPr/>
          <p:nvPr/>
        </p:nvSpPr>
        <p:spPr>
          <a:xfrm>
            <a:off x="4434840" y="3099816"/>
            <a:ext cx="146304" cy="146304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7" name="Legend 45+"/>
          <p:cNvSpPr txBox="1"/>
          <p:nvPr/>
        </p:nvSpPr>
        <p:spPr>
          <a:xfrm>
            <a:off x="4654296" y="303580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45+</a:t>
            </a:r>
            <a:endParaRPr lang="en-US" sz="1100" dirty="0"/>
          </a:p>
        </p:txBody>
      </p:sp>
      <p:sp>
        <p:nvSpPr>
          <p:cNvPr id="18" name="Stat 82.7%"/>
          <p:cNvSpPr txBox="1"/>
          <p:nvPr/>
        </p:nvSpPr>
        <p:spPr>
          <a:xfrm>
            <a:off x="868680" y="3657600"/>
            <a:ext cx="237744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82.7%</a:t>
            </a:r>
            <a:endParaRPr lang="en-US" sz="4400" dirty="0"/>
          </a:p>
        </p:txBody>
      </p:sp>
      <p:sp>
        <p:nvSpPr>
          <p:cNvPr id="19" name="Label 82.7%"/>
          <p:cNvSpPr txBox="1"/>
          <p:nvPr/>
        </p:nvSpPr>
        <p:spPr>
          <a:xfrm>
            <a:off x="868680" y="4392676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of YouTube views from age 25–44</a:t>
            </a:r>
            <a:endParaRPr lang="en-US" sz="1200" dirty="0"/>
          </a:p>
        </p:txBody>
      </p:sp>
      <p:sp>
        <p:nvSpPr>
          <p:cNvPr id="20" name="Stat 76%"/>
          <p:cNvSpPr txBox="1"/>
          <p:nvPr/>
        </p:nvSpPr>
        <p:spPr>
          <a:xfrm>
            <a:off x="3383280" y="3657600"/>
            <a:ext cx="237744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76%</a:t>
            </a:r>
            <a:endParaRPr lang="en-US" sz="4400" dirty="0"/>
          </a:p>
        </p:txBody>
      </p:sp>
      <p:sp>
        <p:nvSpPr>
          <p:cNvPr id="21" name="Label 76%"/>
          <p:cNvSpPr txBox="1"/>
          <p:nvPr/>
        </p:nvSpPr>
        <p:spPr>
          <a:xfrm>
            <a:off x="3383280" y="4392676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of all-platform listening from the U.S.</a:t>
            </a:r>
            <a:endParaRPr lang="en-US" sz="1200" dirty="0"/>
          </a:p>
        </p:txBody>
      </p:sp>
      <p:sp>
        <p:nvSpPr>
          <p:cNvPr id="22" name="Global note"/>
          <p:cNvSpPr txBox="1"/>
          <p:nvPr/>
        </p:nvSpPr>
        <p:spPr>
          <a:xfrm>
            <a:off x="868680" y="5074920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chemeClr val="bg2"/>
                </a:solidFill>
              </a:rPr>
              <a:t>Global reach across 130+ countries and territories, led by the U.S.</a:t>
            </a:r>
            <a:endParaRPr lang="en-US" sz="1200" dirty="0"/>
          </a:p>
        </p:txBody>
      </p:sp>
      <p:sp>
        <p:nvSpPr>
          <p:cNvPr id="23" name="Fit label"/>
          <p:cNvSpPr txBox="1"/>
          <p:nvPr/>
        </p:nvSpPr>
        <p:spPr>
          <a:xfrm>
            <a:off x="6583680" y="19659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AUDIENCE FIT</a:t>
            </a:r>
            <a:endParaRPr lang="en-US" sz="1100" dirty="0"/>
          </a:p>
        </p:txBody>
      </p:sp>
      <p:sp>
        <p:nvSpPr>
          <p:cNvPr id="24" name="Icon bg FiTool"/>
          <p:cNvSpPr/>
          <p:nvPr/>
        </p:nvSpPr>
        <p:spPr>
          <a:xfrm>
            <a:off x="6583680" y="2441448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5" name="Icon FiTool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2552" y="2560320"/>
            <a:ext cx="219456" cy="219456"/>
          </a:xfrm>
          <a:prstGeom prst="rect">
            <a:avLst/>
          </a:prstGeom>
        </p:spPr>
      </p:pic>
      <p:sp>
        <p:nvSpPr>
          <p:cNvPr id="26" name="Row title Music-makers and producers"/>
          <p:cNvSpPr txBox="1"/>
          <p:nvPr/>
        </p:nvSpPr>
        <p:spPr>
          <a:xfrm>
            <a:off x="7269480" y="2423160"/>
            <a:ext cx="437357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Music-makers and producers</a:t>
            </a:r>
            <a:endParaRPr lang="en-US" sz="1500" dirty="0"/>
          </a:p>
        </p:txBody>
      </p:sp>
      <p:sp>
        <p:nvSpPr>
          <p:cNvPr id="27" name="Row body Music-makers and producers"/>
          <p:cNvSpPr txBox="1"/>
          <p:nvPr/>
        </p:nvSpPr>
        <p:spPr>
          <a:xfrm>
            <a:off x="7269480" y="2724912"/>
            <a:ext cx="437357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bg2"/>
                </a:solidFill>
              </a:rPr>
              <a:t>People who buy tools, plugins, courses, and services.</a:t>
            </a:r>
            <a:endParaRPr lang="en-US" sz="1250" dirty="0"/>
          </a:p>
        </p:txBody>
      </p:sp>
      <p:sp>
        <p:nvSpPr>
          <p:cNvPr id="28" name="Icon bg FiBookOpen"/>
          <p:cNvSpPr/>
          <p:nvPr/>
        </p:nvSpPr>
        <p:spPr>
          <a:xfrm>
            <a:off x="6583680" y="3584448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9" name="Icon FiBookOpe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2552" y="3703320"/>
            <a:ext cx="219456" cy="219456"/>
          </a:xfrm>
          <a:prstGeom prst="rect">
            <a:avLst/>
          </a:prstGeom>
        </p:spPr>
      </p:pic>
      <p:sp>
        <p:nvSpPr>
          <p:cNvPr id="30" name="Row title Recurring lanes"/>
          <p:cNvSpPr txBox="1"/>
          <p:nvPr/>
        </p:nvSpPr>
        <p:spPr>
          <a:xfrm>
            <a:off x="7269480" y="3566160"/>
            <a:ext cx="437357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Recurring lanes</a:t>
            </a:r>
            <a:endParaRPr lang="en-US" sz="1500" dirty="0"/>
          </a:p>
        </p:txBody>
      </p:sp>
      <p:sp>
        <p:nvSpPr>
          <p:cNvPr id="31" name="Row body Recurring lanes"/>
          <p:cNvSpPr txBox="1"/>
          <p:nvPr/>
        </p:nvSpPr>
        <p:spPr>
          <a:xfrm>
            <a:off x="7269480" y="3867912"/>
            <a:ext cx="437357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bg2"/>
                </a:solidFill>
              </a:rPr>
              <a:t>Production craft, music history, practice, wellness, and creative work.</a:t>
            </a:r>
            <a:endParaRPr lang="en-US" sz="1250" dirty="0"/>
          </a:p>
        </p:txBody>
      </p:sp>
      <p:sp>
        <p:nvSpPr>
          <p:cNvPr id="32" name="Icon bg FiPlayCircle"/>
          <p:cNvSpPr/>
          <p:nvPr/>
        </p:nvSpPr>
        <p:spPr>
          <a:xfrm>
            <a:off x="6583680" y="4727448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33" name="Icon FiPlayCircle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2552" y="4846320"/>
            <a:ext cx="219456" cy="219456"/>
          </a:xfrm>
          <a:prstGeom prst="rect">
            <a:avLst/>
          </a:prstGeom>
        </p:spPr>
      </p:pic>
      <p:sp>
        <p:nvSpPr>
          <p:cNvPr id="34" name="Row title Deep listeners"/>
          <p:cNvSpPr txBox="1"/>
          <p:nvPr/>
        </p:nvSpPr>
        <p:spPr>
          <a:xfrm>
            <a:off x="7269480" y="4709160"/>
            <a:ext cx="437357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Deep listeners</a:t>
            </a:r>
            <a:endParaRPr lang="en-US" sz="1500" dirty="0"/>
          </a:p>
        </p:txBody>
      </p:sp>
      <p:sp>
        <p:nvSpPr>
          <p:cNvPr id="35" name="Row body Deep listeners"/>
          <p:cNvSpPr txBox="1"/>
          <p:nvPr/>
        </p:nvSpPr>
        <p:spPr>
          <a:xfrm>
            <a:off x="7269480" y="5010912"/>
            <a:ext cx="437357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bg2"/>
                </a:solidFill>
              </a:rPr>
              <a:t>Long-form conversations with working engineers, producers, and artists.</a:t>
            </a:r>
            <a:endParaRPr lang="en-US" sz="1250" dirty="0"/>
          </a:p>
        </p:txBody>
      </p:sp>
      <p:sp>
        <p:nvSpPr>
          <p:cNvPr id="36" name="Text 1"/>
          <p:cNvSpPr/>
          <p:nvPr>
            <p:ph idx="104" type="body" hasCustomPrompt="1"/>
          </p:nvPr>
        </p:nvSpPr>
        <p:spPr>
          <a:xfrm>
            <a:off x="548640" y="6089904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dirty="0">
                <a:solidFill>
                  <a:schemeClr val="bg2"/>
                </a:solidFill>
              </a:rPr>
              <a:t>Sources: YouTube Studio audience analytics; Spotify/Apple/RSS geolocation exports; Love Music More archive.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19088"/>
            <a:ext cx="4114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457200"/>
            <a:ext cx="10149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Guests sponsors will recognize</a:t>
            </a:r>
            <a:endParaRPr lang="en-US" sz="34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548640" y="1216152"/>
            <a:ext cx="9692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2"/>
                </a:solidFill>
              </a:rPr>
              <a:t>85 interview guests so far: Grammy-winning mix engineers, hit songwriters, session players, and punk pioneers. A sample:</a:t>
            </a:r>
            <a:endParaRPr lang="en-US" sz="1500" dirty="0"/>
          </a:p>
        </p:txBody>
      </p:sp>
      <p:sp>
        <p:nvSpPr>
          <p:cNvPr id="4" name="Guest card Andrew Scheps"/>
          <p:cNvSpPr/>
          <p:nvPr/>
        </p:nvSpPr>
        <p:spPr>
          <a:xfrm>
            <a:off x="548640" y="1965960"/>
            <a:ext cx="2679192" cy="1783080"/>
          </a:xfrm>
          <a:prstGeom prst="roundRect">
            <a:avLst>
              <a:gd name="adj" fmla="val 6154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5" name="Avatar Andrew Scheps"/>
          <p:cNvSpPr/>
          <p:nvPr/>
        </p:nvSpPr>
        <p:spPr>
          <a:xfrm>
            <a:off x="777240" y="2194560"/>
            <a:ext cx="420624" cy="42062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Initials Andrew Scheps"/>
          <p:cNvSpPr txBox="1"/>
          <p:nvPr/>
        </p:nvSpPr>
        <p:spPr>
          <a:xfrm>
            <a:off x="777240" y="219456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</a:t>
            </a:r>
            <a:endParaRPr lang="en-US" sz="1300" dirty="0"/>
          </a:p>
        </p:txBody>
      </p:sp>
      <p:sp>
        <p:nvSpPr>
          <p:cNvPr id="7" name="Guest name Andrew Scheps"/>
          <p:cNvSpPr txBox="1"/>
          <p:nvPr/>
        </p:nvSpPr>
        <p:spPr>
          <a:xfrm>
            <a:off x="777240" y="2679192"/>
            <a:ext cx="22219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Andrew Scheps</a:t>
            </a:r>
            <a:endParaRPr lang="en-US" sz="1500" dirty="0"/>
          </a:p>
        </p:txBody>
      </p:sp>
      <p:sp>
        <p:nvSpPr>
          <p:cNvPr id="8" name="Guest role Andrew Scheps"/>
          <p:cNvSpPr txBox="1"/>
          <p:nvPr/>
        </p:nvSpPr>
        <p:spPr>
          <a:xfrm>
            <a:off x="777240" y="2971800"/>
            <a:ext cx="22219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Grammy-winning mix engineer</a:t>
            </a:r>
            <a:endParaRPr lang="en-US" sz="1100" dirty="0"/>
          </a:p>
        </p:txBody>
      </p:sp>
      <p:sp>
        <p:nvSpPr>
          <p:cNvPr id="9" name="Guest credits Andrew Scheps"/>
          <p:cNvSpPr txBox="1"/>
          <p:nvPr/>
        </p:nvSpPr>
        <p:spPr>
          <a:xfrm>
            <a:off x="777240" y="3227832"/>
            <a:ext cx="22219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chemeClr val="accent2"/>
                </a:solidFill>
              </a:rPr>
              <a:t>Adele, U2, Hozier</a:t>
            </a:r>
            <a:endParaRPr lang="en-US" sz="1150" dirty="0"/>
          </a:p>
        </p:txBody>
      </p:sp>
      <p:sp>
        <p:nvSpPr>
          <p:cNvPr id="10" name="Guest card Craig Bauer"/>
          <p:cNvSpPr/>
          <p:nvPr/>
        </p:nvSpPr>
        <p:spPr>
          <a:xfrm>
            <a:off x="3355848" y="1965960"/>
            <a:ext cx="2679192" cy="1783080"/>
          </a:xfrm>
          <a:prstGeom prst="roundRect">
            <a:avLst>
              <a:gd name="adj" fmla="val 6154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11" name="Avatar Craig Bauer"/>
          <p:cNvSpPr/>
          <p:nvPr/>
        </p:nvSpPr>
        <p:spPr>
          <a:xfrm>
            <a:off x="3584448" y="2194560"/>
            <a:ext cx="420624" cy="42062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2" name="Initials Craig Bauer"/>
          <p:cNvSpPr txBox="1"/>
          <p:nvPr/>
        </p:nvSpPr>
        <p:spPr>
          <a:xfrm>
            <a:off x="3584448" y="219456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CB</a:t>
            </a:r>
            <a:endParaRPr lang="en-US" sz="1300" dirty="0"/>
          </a:p>
        </p:txBody>
      </p:sp>
      <p:sp>
        <p:nvSpPr>
          <p:cNvPr id="13" name="Guest name Craig Bauer"/>
          <p:cNvSpPr txBox="1"/>
          <p:nvPr/>
        </p:nvSpPr>
        <p:spPr>
          <a:xfrm>
            <a:off x="3584448" y="2679192"/>
            <a:ext cx="22219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Craig Bauer</a:t>
            </a:r>
            <a:endParaRPr lang="en-US" sz="1500" dirty="0"/>
          </a:p>
        </p:txBody>
      </p:sp>
      <p:sp>
        <p:nvSpPr>
          <p:cNvPr id="14" name="Guest role Craig Bauer"/>
          <p:cNvSpPr txBox="1"/>
          <p:nvPr/>
        </p:nvSpPr>
        <p:spPr>
          <a:xfrm>
            <a:off x="3584448" y="2971800"/>
            <a:ext cx="22219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Grammy-winning engineer</a:t>
            </a:r>
            <a:endParaRPr lang="en-US" sz="1100" dirty="0"/>
          </a:p>
        </p:txBody>
      </p:sp>
      <p:sp>
        <p:nvSpPr>
          <p:cNvPr id="15" name="Guest credits Craig Bauer"/>
          <p:cNvSpPr txBox="1"/>
          <p:nvPr/>
        </p:nvSpPr>
        <p:spPr>
          <a:xfrm>
            <a:off x="3584448" y="3227832"/>
            <a:ext cx="22219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chemeClr val="accent2"/>
                </a:solidFill>
              </a:rPr>
              <a:t>Janet Jackson, Lupe Fiasco, Destiny's Child</a:t>
            </a:r>
            <a:endParaRPr lang="en-US" sz="1150" dirty="0"/>
          </a:p>
        </p:txBody>
      </p:sp>
      <p:sp>
        <p:nvSpPr>
          <p:cNvPr id="16" name="Guest card David Baron"/>
          <p:cNvSpPr/>
          <p:nvPr/>
        </p:nvSpPr>
        <p:spPr>
          <a:xfrm>
            <a:off x="6163056" y="1965960"/>
            <a:ext cx="2679192" cy="1783080"/>
          </a:xfrm>
          <a:prstGeom prst="roundRect">
            <a:avLst>
              <a:gd name="adj" fmla="val 6154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17" name="Avatar David Baron"/>
          <p:cNvSpPr/>
          <p:nvPr/>
        </p:nvSpPr>
        <p:spPr>
          <a:xfrm>
            <a:off x="6391656" y="2194560"/>
            <a:ext cx="420624" cy="42062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8" name="Initials David Baron"/>
          <p:cNvSpPr txBox="1"/>
          <p:nvPr/>
        </p:nvSpPr>
        <p:spPr>
          <a:xfrm>
            <a:off x="6391656" y="219456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DB</a:t>
            </a:r>
            <a:endParaRPr lang="en-US" sz="1300" dirty="0"/>
          </a:p>
        </p:txBody>
      </p:sp>
      <p:sp>
        <p:nvSpPr>
          <p:cNvPr id="19" name="Guest name David Baron"/>
          <p:cNvSpPr txBox="1"/>
          <p:nvPr/>
        </p:nvSpPr>
        <p:spPr>
          <a:xfrm>
            <a:off x="6391656" y="2679192"/>
            <a:ext cx="22219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David Baron</a:t>
            </a:r>
            <a:endParaRPr lang="en-US" sz="1500" dirty="0"/>
          </a:p>
        </p:txBody>
      </p:sp>
      <p:sp>
        <p:nvSpPr>
          <p:cNvPr id="20" name="Guest role David Baron"/>
          <p:cNvSpPr txBox="1"/>
          <p:nvPr/>
        </p:nvSpPr>
        <p:spPr>
          <a:xfrm>
            <a:off x="6391656" y="2971800"/>
            <a:ext cx="22219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Producer and mixer</a:t>
            </a:r>
            <a:endParaRPr lang="en-US" sz="1100" dirty="0"/>
          </a:p>
        </p:txBody>
      </p:sp>
      <p:sp>
        <p:nvSpPr>
          <p:cNvPr id="21" name="Guest credits David Baron"/>
          <p:cNvSpPr txBox="1"/>
          <p:nvPr/>
        </p:nvSpPr>
        <p:spPr>
          <a:xfrm>
            <a:off x="6391656" y="3227832"/>
            <a:ext cx="22219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chemeClr val="accent2"/>
                </a:solidFill>
              </a:rPr>
              <a:t>Noah Kahan, Lana Del Rey, Lenny Kravitz</a:t>
            </a:r>
            <a:endParaRPr lang="en-US" sz="1150" dirty="0"/>
          </a:p>
        </p:txBody>
      </p:sp>
      <p:sp>
        <p:nvSpPr>
          <p:cNvPr id="22" name="Guest card Phillip Broussard Jr."/>
          <p:cNvSpPr/>
          <p:nvPr/>
        </p:nvSpPr>
        <p:spPr>
          <a:xfrm>
            <a:off x="8970264" y="1965960"/>
            <a:ext cx="2679192" cy="1783080"/>
          </a:xfrm>
          <a:prstGeom prst="roundRect">
            <a:avLst>
              <a:gd name="adj" fmla="val 6154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23" name="Avatar Phillip Broussard Jr."/>
          <p:cNvSpPr/>
          <p:nvPr/>
        </p:nvSpPr>
        <p:spPr>
          <a:xfrm>
            <a:off x="9198864" y="2194560"/>
            <a:ext cx="420624" cy="42062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4" name="Initials Phillip Broussard Jr."/>
          <p:cNvSpPr txBox="1"/>
          <p:nvPr/>
        </p:nvSpPr>
        <p:spPr>
          <a:xfrm>
            <a:off x="9198864" y="219456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PB</a:t>
            </a:r>
            <a:endParaRPr lang="en-US" sz="1300" dirty="0"/>
          </a:p>
        </p:txBody>
      </p:sp>
      <p:sp>
        <p:nvSpPr>
          <p:cNvPr id="25" name="Guest name Phillip Broussard Jr."/>
          <p:cNvSpPr txBox="1"/>
          <p:nvPr/>
        </p:nvSpPr>
        <p:spPr>
          <a:xfrm>
            <a:off x="9198864" y="2679192"/>
            <a:ext cx="22219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Phillip Broussard Jr.</a:t>
            </a:r>
            <a:endParaRPr lang="en-US" sz="1500" dirty="0"/>
          </a:p>
        </p:txBody>
      </p:sp>
      <p:sp>
        <p:nvSpPr>
          <p:cNvPr id="26" name="Guest role Phillip Broussard Jr."/>
          <p:cNvSpPr txBox="1"/>
          <p:nvPr/>
        </p:nvSpPr>
        <p:spPr>
          <a:xfrm>
            <a:off x="9198864" y="2971800"/>
            <a:ext cx="22219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Engineer and mixer</a:t>
            </a:r>
            <a:endParaRPr lang="en-US" sz="1100" dirty="0"/>
          </a:p>
        </p:txBody>
      </p:sp>
      <p:sp>
        <p:nvSpPr>
          <p:cNvPr id="27" name="Guest credits Phillip Broussard Jr."/>
          <p:cNvSpPr txBox="1"/>
          <p:nvPr/>
        </p:nvSpPr>
        <p:spPr>
          <a:xfrm>
            <a:off x="9198864" y="3227832"/>
            <a:ext cx="22219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chemeClr val="accent2"/>
                </a:solidFill>
              </a:rPr>
              <a:t>Red Hot Chili Peppers, Rick Rubin, Adele, Eminem</a:t>
            </a:r>
            <a:endParaRPr lang="en-US" sz="1150" dirty="0"/>
          </a:p>
        </p:txBody>
      </p:sp>
      <p:sp>
        <p:nvSpPr>
          <p:cNvPr id="28" name="Guest card Jay Jay French"/>
          <p:cNvSpPr/>
          <p:nvPr/>
        </p:nvSpPr>
        <p:spPr>
          <a:xfrm>
            <a:off x="548640" y="3877056"/>
            <a:ext cx="2679192" cy="1783080"/>
          </a:xfrm>
          <a:prstGeom prst="roundRect">
            <a:avLst>
              <a:gd name="adj" fmla="val 6154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29" name="Avatar Jay Jay French"/>
          <p:cNvSpPr/>
          <p:nvPr/>
        </p:nvSpPr>
        <p:spPr>
          <a:xfrm>
            <a:off x="777240" y="4105656"/>
            <a:ext cx="420624" cy="42062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0" name="Initials Jay Jay French"/>
          <p:cNvSpPr txBox="1"/>
          <p:nvPr/>
        </p:nvSpPr>
        <p:spPr>
          <a:xfrm>
            <a:off x="777240" y="41056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JJ</a:t>
            </a:r>
            <a:endParaRPr lang="en-US" sz="1300" dirty="0"/>
          </a:p>
        </p:txBody>
      </p:sp>
      <p:sp>
        <p:nvSpPr>
          <p:cNvPr id="31" name="Guest name Jay Jay French"/>
          <p:cNvSpPr txBox="1"/>
          <p:nvPr/>
        </p:nvSpPr>
        <p:spPr>
          <a:xfrm>
            <a:off x="777240" y="4590288"/>
            <a:ext cx="22219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Jay Jay French</a:t>
            </a:r>
            <a:endParaRPr lang="en-US" sz="1500" dirty="0"/>
          </a:p>
        </p:txBody>
      </p:sp>
      <p:sp>
        <p:nvSpPr>
          <p:cNvPr id="32" name="Guest role Jay Jay French"/>
          <p:cNvSpPr txBox="1"/>
          <p:nvPr/>
        </p:nvSpPr>
        <p:spPr>
          <a:xfrm>
            <a:off x="777240" y="4882896"/>
            <a:ext cx="22219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Founder and manager</a:t>
            </a:r>
            <a:endParaRPr lang="en-US" sz="1100" dirty="0"/>
          </a:p>
        </p:txBody>
      </p:sp>
      <p:sp>
        <p:nvSpPr>
          <p:cNvPr id="33" name="Guest credits Jay Jay French"/>
          <p:cNvSpPr txBox="1"/>
          <p:nvPr/>
        </p:nvSpPr>
        <p:spPr>
          <a:xfrm>
            <a:off x="777240" y="5138928"/>
            <a:ext cx="22219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chemeClr val="accent2"/>
                </a:solidFill>
              </a:rPr>
              <a:t>Twisted Sister</a:t>
            </a:r>
            <a:endParaRPr lang="en-US" sz="1150" dirty="0"/>
          </a:p>
        </p:txBody>
      </p:sp>
      <p:sp>
        <p:nvSpPr>
          <p:cNvPr id="34" name="Guest card Harley Flanagan"/>
          <p:cNvSpPr/>
          <p:nvPr/>
        </p:nvSpPr>
        <p:spPr>
          <a:xfrm>
            <a:off x="3355848" y="3877056"/>
            <a:ext cx="2679192" cy="1783080"/>
          </a:xfrm>
          <a:prstGeom prst="roundRect">
            <a:avLst>
              <a:gd name="adj" fmla="val 6154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35" name="Avatar Harley Flanagan"/>
          <p:cNvSpPr/>
          <p:nvPr/>
        </p:nvSpPr>
        <p:spPr>
          <a:xfrm>
            <a:off x="3584448" y="4105656"/>
            <a:ext cx="420624" cy="42062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6" name="Initials Harley Flanagan"/>
          <p:cNvSpPr txBox="1"/>
          <p:nvPr/>
        </p:nvSpPr>
        <p:spPr>
          <a:xfrm>
            <a:off x="3584448" y="41056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HF</a:t>
            </a:r>
            <a:endParaRPr lang="en-US" sz="1300" dirty="0"/>
          </a:p>
        </p:txBody>
      </p:sp>
      <p:sp>
        <p:nvSpPr>
          <p:cNvPr id="37" name="Guest name Harley Flanagan"/>
          <p:cNvSpPr txBox="1"/>
          <p:nvPr/>
        </p:nvSpPr>
        <p:spPr>
          <a:xfrm>
            <a:off x="3584448" y="4590288"/>
            <a:ext cx="22219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Harley Flanagan</a:t>
            </a:r>
            <a:endParaRPr lang="en-US" sz="1500" dirty="0"/>
          </a:p>
        </p:txBody>
      </p:sp>
      <p:sp>
        <p:nvSpPr>
          <p:cNvPr id="38" name="Guest role Harley Flanagan"/>
          <p:cNvSpPr txBox="1"/>
          <p:nvPr/>
        </p:nvSpPr>
        <p:spPr>
          <a:xfrm>
            <a:off x="3584448" y="4882896"/>
            <a:ext cx="22219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Founder and punk pioneer</a:t>
            </a:r>
            <a:endParaRPr lang="en-US" sz="1100" dirty="0"/>
          </a:p>
        </p:txBody>
      </p:sp>
      <p:sp>
        <p:nvSpPr>
          <p:cNvPr id="39" name="Guest credits Harley Flanagan"/>
          <p:cNvSpPr txBox="1"/>
          <p:nvPr/>
        </p:nvSpPr>
        <p:spPr>
          <a:xfrm>
            <a:off x="3584448" y="5138928"/>
            <a:ext cx="22219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chemeClr val="accent2"/>
                </a:solidFill>
              </a:rPr>
              <a:t>Cro-Mags, Stimulators</a:t>
            </a:r>
            <a:endParaRPr lang="en-US" sz="1150" dirty="0"/>
          </a:p>
        </p:txBody>
      </p:sp>
      <p:sp>
        <p:nvSpPr>
          <p:cNvPr id="40" name="Guest card Bermuda Schwartz"/>
          <p:cNvSpPr/>
          <p:nvPr/>
        </p:nvSpPr>
        <p:spPr>
          <a:xfrm>
            <a:off x="6163056" y="3877056"/>
            <a:ext cx="2679192" cy="1783080"/>
          </a:xfrm>
          <a:prstGeom prst="roundRect">
            <a:avLst>
              <a:gd name="adj" fmla="val 6154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41" name="Avatar Bermuda Schwartz"/>
          <p:cNvSpPr/>
          <p:nvPr/>
        </p:nvSpPr>
        <p:spPr>
          <a:xfrm>
            <a:off x="6391656" y="4105656"/>
            <a:ext cx="420624" cy="42062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2" name="Initials Bermuda Schwartz"/>
          <p:cNvSpPr txBox="1"/>
          <p:nvPr/>
        </p:nvSpPr>
        <p:spPr>
          <a:xfrm>
            <a:off x="6391656" y="41056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BS</a:t>
            </a:r>
            <a:endParaRPr lang="en-US" sz="1300" dirty="0"/>
          </a:p>
        </p:txBody>
      </p:sp>
      <p:sp>
        <p:nvSpPr>
          <p:cNvPr id="43" name="Guest name Bermuda Schwartz"/>
          <p:cNvSpPr txBox="1"/>
          <p:nvPr/>
        </p:nvSpPr>
        <p:spPr>
          <a:xfrm>
            <a:off x="6391656" y="4590288"/>
            <a:ext cx="22219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Bermuda Schwartz</a:t>
            </a:r>
            <a:endParaRPr lang="en-US" sz="1500" dirty="0"/>
          </a:p>
        </p:txBody>
      </p:sp>
      <p:sp>
        <p:nvSpPr>
          <p:cNvPr id="44" name="Guest role Bermuda Schwartz"/>
          <p:cNvSpPr txBox="1"/>
          <p:nvPr/>
        </p:nvSpPr>
        <p:spPr>
          <a:xfrm>
            <a:off x="6391656" y="4882896"/>
            <a:ext cx="22219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Drummer</a:t>
            </a:r>
            <a:endParaRPr lang="en-US" sz="1100" dirty="0"/>
          </a:p>
        </p:txBody>
      </p:sp>
      <p:sp>
        <p:nvSpPr>
          <p:cNvPr id="45" name="Guest credits Bermuda Schwartz"/>
          <p:cNvSpPr txBox="1"/>
          <p:nvPr/>
        </p:nvSpPr>
        <p:spPr>
          <a:xfrm>
            <a:off x="6391656" y="5138928"/>
            <a:ext cx="22219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chemeClr val="accent2"/>
                </a:solidFill>
              </a:rPr>
              <a:t>“Weird Al” Yankovic</a:t>
            </a:r>
            <a:endParaRPr lang="en-US" sz="1150" dirty="0"/>
          </a:p>
        </p:txBody>
      </p:sp>
      <p:sp>
        <p:nvSpPr>
          <p:cNvPr id="46" name="Guest card Alex Delicata"/>
          <p:cNvSpPr/>
          <p:nvPr/>
        </p:nvSpPr>
        <p:spPr>
          <a:xfrm>
            <a:off x="8970264" y="3877056"/>
            <a:ext cx="2679192" cy="1783080"/>
          </a:xfrm>
          <a:prstGeom prst="roundRect">
            <a:avLst>
              <a:gd name="adj" fmla="val 6154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47" name="Avatar Alex Delicata"/>
          <p:cNvSpPr/>
          <p:nvPr/>
        </p:nvSpPr>
        <p:spPr>
          <a:xfrm>
            <a:off x="9198864" y="4105656"/>
            <a:ext cx="420624" cy="42062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8" name="Initials Alex Delicata"/>
          <p:cNvSpPr txBox="1"/>
          <p:nvPr/>
        </p:nvSpPr>
        <p:spPr>
          <a:xfrm>
            <a:off x="9198864" y="41056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</a:t>
            </a:r>
            <a:endParaRPr lang="en-US" sz="1300" dirty="0"/>
          </a:p>
        </p:txBody>
      </p:sp>
      <p:sp>
        <p:nvSpPr>
          <p:cNvPr id="49" name="Guest name Alex Delicata"/>
          <p:cNvSpPr txBox="1"/>
          <p:nvPr/>
        </p:nvSpPr>
        <p:spPr>
          <a:xfrm>
            <a:off x="9198864" y="4590288"/>
            <a:ext cx="22219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Alex Delicata</a:t>
            </a:r>
            <a:endParaRPr lang="en-US" sz="1500" dirty="0"/>
          </a:p>
        </p:txBody>
      </p:sp>
      <p:sp>
        <p:nvSpPr>
          <p:cNvPr id="50" name="Guest role Alex Delicata"/>
          <p:cNvSpPr txBox="1"/>
          <p:nvPr/>
        </p:nvSpPr>
        <p:spPr>
          <a:xfrm>
            <a:off x="9198864" y="4882896"/>
            <a:ext cx="22219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Songwriter and producer</a:t>
            </a:r>
            <a:endParaRPr lang="en-US" sz="1100" dirty="0"/>
          </a:p>
        </p:txBody>
      </p:sp>
      <p:sp>
        <p:nvSpPr>
          <p:cNvPr id="51" name="Guest credits Alex Delicata"/>
          <p:cNvSpPr txBox="1"/>
          <p:nvPr/>
        </p:nvSpPr>
        <p:spPr>
          <a:xfrm>
            <a:off x="9198864" y="5138928"/>
            <a:ext cx="22219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chemeClr val="accent2"/>
                </a:solidFill>
              </a:rPr>
              <a:t>Beyoncé, Rihanna, Machine Gun Kelly, OneRepublic</a:t>
            </a:r>
            <a:endParaRPr lang="en-US" sz="1150" dirty="0"/>
          </a:p>
        </p:txBody>
      </p:sp>
      <p:sp>
        <p:nvSpPr>
          <p:cNvPr id="52" name="Text 1"/>
          <p:cNvSpPr/>
          <p:nvPr>
            <p:ph idx="104" type="body" hasCustomPrompt="1"/>
          </p:nvPr>
        </p:nvSpPr>
        <p:spPr>
          <a:xfrm>
            <a:off x="548640" y="6089904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dirty="0">
                <a:solidFill>
                  <a:schemeClr val="bg2"/>
                </a:solidFill>
              </a:rPr>
              <a:t>Full guest list: lukefwalton.com/love-music-more/guests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19088"/>
            <a:ext cx="4114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457200"/>
            <a:ext cx="10149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A campaign can keep working after publish week</a:t>
            </a:r>
            <a:endParaRPr lang="en-US" sz="34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548640" y="1216152"/>
            <a:ext cx="9692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2"/>
                </a:solidFill>
              </a:rPr>
              <a:t>Two connected engines: short-form discovery brings people in; long-form episodes, playlists, email, and archive pages carry the deeper attention.</a:t>
            </a:r>
            <a:endParaRPr lang="en-US" sz="1500" dirty="0"/>
          </a:p>
        </p:txBody>
      </p:sp>
      <p:sp>
        <p:nvSpPr>
          <p:cNvPr id="4" name="Role split card"/>
          <p:cNvSpPr/>
          <p:nvPr/>
        </p:nvSpPr>
        <p:spPr>
          <a:xfrm>
            <a:off x="548640" y="1920240"/>
            <a:ext cx="5577840" cy="4041648"/>
          </a:xfrm>
          <a:prstGeom prst="roundRect">
            <a:avLst>
              <a:gd name="adj" fmla="val 2715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5" name="Role label"/>
          <p:cNvSpPr txBox="1"/>
          <p:nvPr/>
        </p:nvSpPr>
        <p:spPr>
          <a:xfrm>
            <a:off x="868680" y="214884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YOUTUBE ROLE SPLIT</a:t>
            </a:r>
            <a:endParaRPr lang="en-US" sz="1100" dirty="0"/>
          </a:p>
        </p:txBody>
      </p:sp>
      <p:sp>
        <p:nvSpPr>
          <p:cNvPr id="6" name="Views share label"/>
          <p:cNvSpPr txBox="1"/>
          <p:nvPr/>
        </p:nvSpPr>
        <p:spPr>
          <a:xfrm>
            <a:off x="868680" y="254203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chemeClr val="bg1"/>
                </a:solidFill>
              </a:rPr>
              <a:t>Views share</a:t>
            </a:r>
            <a:endParaRPr lang="en-US" sz="1250" dirty="0"/>
          </a:p>
        </p:txBody>
      </p:sp>
      <p:sp>
        <p:nvSpPr>
          <p:cNvPr id="7" name="Views bar seg 0"/>
          <p:cNvSpPr/>
          <p:nvPr/>
        </p:nvSpPr>
        <p:spPr>
          <a:xfrm>
            <a:off x="868680" y="2834640"/>
            <a:ext cx="4014399" cy="38404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Views bar seg 1"/>
          <p:cNvSpPr/>
          <p:nvPr/>
        </p:nvSpPr>
        <p:spPr>
          <a:xfrm>
            <a:off x="4883079" y="2834640"/>
            <a:ext cx="360456" cy="384048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9" name="Views bar seg 2"/>
          <p:cNvSpPr/>
          <p:nvPr/>
        </p:nvSpPr>
        <p:spPr>
          <a:xfrm>
            <a:off x="5243535" y="2834640"/>
            <a:ext cx="562905" cy="384048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Watch share label"/>
          <p:cNvSpPr txBox="1"/>
          <p:nvPr/>
        </p:nvSpPr>
        <p:spPr>
          <a:xfrm>
            <a:off x="868680" y="34290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chemeClr val="bg1"/>
                </a:solidFill>
              </a:rPr>
              <a:t>Watch-time share</a:t>
            </a:r>
            <a:endParaRPr lang="en-US" sz="1250" dirty="0"/>
          </a:p>
        </p:txBody>
      </p:sp>
      <p:sp>
        <p:nvSpPr>
          <p:cNvPr id="11" name="Watch bar seg 0"/>
          <p:cNvSpPr/>
          <p:nvPr/>
        </p:nvSpPr>
        <p:spPr>
          <a:xfrm>
            <a:off x="868680" y="3721608"/>
            <a:ext cx="607344" cy="38404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2" name="Watch bar seg 1"/>
          <p:cNvSpPr/>
          <p:nvPr/>
        </p:nvSpPr>
        <p:spPr>
          <a:xfrm>
            <a:off x="1476024" y="3721608"/>
            <a:ext cx="622158" cy="384048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3" name="Watch bar seg 2"/>
          <p:cNvSpPr/>
          <p:nvPr/>
        </p:nvSpPr>
        <p:spPr>
          <a:xfrm>
            <a:off x="2098182" y="3721608"/>
            <a:ext cx="3708258" cy="384048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Legend sw Shorts"/>
          <p:cNvSpPr/>
          <p:nvPr/>
        </p:nvSpPr>
        <p:spPr>
          <a:xfrm>
            <a:off x="868680" y="4288536"/>
            <a:ext cx="146304" cy="146304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5" name="Legend Shorts"/>
          <p:cNvSpPr txBox="1"/>
          <p:nvPr/>
        </p:nvSpPr>
        <p:spPr>
          <a:xfrm>
            <a:off x="1088136" y="4224528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Shorts</a:t>
            </a:r>
            <a:endParaRPr lang="en-US" sz="1100" dirty="0"/>
          </a:p>
        </p:txBody>
      </p:sp>
      <p:sp>
        <p:nvSpPr>
          <p:cNvPr id="16" name="Legend sw 1–10 min"/>
          <p:cNvSpPr/>
          <p:nvPr/>
        </p:nvSpPr>
        <p:spPr>
          <a:xfrm>
            <a:off x="2240280" y="4288536"/>
            <a:ext cx="146304" cy="146304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7" name="Legend 1–10 min"/>
          <p:cNvSpPr txBox="1"/>
          <p:nvPr/>
        </p:nvSpPr>
        <p:spPr>
          <a:xfrm>
            <a:off x="2459736" y="4224528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1–10 min</a:t>
            </a:r>
            <a:endParaRPr lang="en-US" sz="1100" dirty="0"/>
          </a:p>
        </p:txBody>
      </p:sp>
      <p:sp>
        <p:nvSpPr>
          <p:cNvPr id="18" name="Legend sw Long-form"/>
          <p:cNvSpPr/>
          <p:nvPr/>
        </p:nvSpPr>
        <p:spPr>
          <a:xfrm>
            <a:off x="3611880" y="4288536"/>
            <a:ext cx="146304" cy="146304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Legend Long-form"/>
          <p:cNvSpPr txBox="1"/>
          <p:nvPr/>
        </p:nvSpPr>
        <p:spPr>
          <a:xfrm>
            <a:off x="3831336" y="4224528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Long-form</a:t>
            </a:r>
            <a:endParaRPr lang="en-US" sz="1100" dirty="0"/>
          </a:p>
        </p:txBody>
      </p:sp>
      <p:sp>
        <p:nvSpPr>
          <p:cNvPr id="20" name="Role takeaway"/>
          <p:cNvSpPr txBox="1"/>
          <p:nvPr/>
        </p:nvSpPr>
        <p:spPr>
          <a:xfrm>
            <a:off x="868680" y="4754880"/>
            <a:ext cx="4937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chemeClr val="bg1"/>
                </a:solidFill>
              </a:rPr>
              <a:t>Shorts win the views; long-form holds the hours. A sponsor can reach both: fast discovery and deeper attention.</a:t>
            </a:r>
            <a:endParaRPr lang="en-US" sz="1450" dirty="0"/>
          </a:p>
        </p:txBody>
      </p:sp>
      <p:sp>
        <p:nvSpPr>
          <p:cNvPr id="21" name="Persistent label"/>
          <p:cNvSpPr txBox="1"/>
          <p:nvPr/>
        </p:nvSpPr>
        <p:spPr>
          <a:xfrm>
            <a:off x="6583680" y="19659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PERSISTENT SPONSOR SURFACES</a:t>
            </a:r>
            <a:endParaRPr lang="en-US" sz="1100" dirty="0"/>
          </a:p>
        </p:txBody>
      </p:sp>
      <p:sp>
        <p:nvSpPr>
          <p:cNvPr id="22" name="Icon bg FiMic"/>
          <p:cNvSpPr/>
          <p:nvPr/>
        </p:nvSpPr>
        <p:spPr>
          <a:xfrm>
            <a:off x="6583680" y="2487168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3" name="Icon FiMic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2552" y="2606040"/>
            <a:ext cx="219456" cy="219456"/>
          </a:xfrm>
          <a:prstGeom prst="rect">
            <a:avLst/>
          </a:prstGeom>
        </p:spPr>
      </p:pic>
      <p:sp>
        <p:nvSpPr>
          <p:cNvPr id="24" name="Row Embedded reads stay "/>
          <p:cNvSpPr txBox="1"/>
          <p:nvPr/>
        </p:nvSpPr>
        <p:spPr>
          <a:xfrm>
            <a:off x="7269480" y="2468880"/>
            <a:ext cx="43735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chemeClr val="bg1"/>
                </a:solidFill>
              </a:rPr>
              <a:t>Embedded reads stay in the episode.</a:t>
            </a:r>
            <a:endParaRPr lang="en-US" sz="1450" dirty="0"/>
          </a:p>
        </p:txBody>
      </p:sp>
      <p:sp>
        <p:nvSpPr>
          <p:cNvPr id="25" name="Icon bg FiMail"/>
          <p:cNvSpPr/>
          <p:nvPr/>
        </p:nvSpPr>
        <p:spPr>
          <a:xfrm>
            <a:off x="6583680" y="3355848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6" name="Icon FiMail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2552" y="3474720"/>
            <a:ext cx="219456" cy="219456"/>
          </a:xfrm>
          <a:prstGeom prst="rect">
            <a:avLst/>
          </a:prstGeom>
        </p:spPr>
      </p:pic>
      <p:sp>
        <p:nvSpPr>
          <p:cNvPr id="27" name="Row Substack posts live "/>
          <p:cNvSpPr txBox="1"/>
          <p:nvPr/>
        </p:nvSpPr>
        <p:spPr>
          <a:xfrm>
            <a:off x="7269480" y="3337560"/>
            <a:ext cx="43735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chemeClr val="bg1"/>
                </a:solidFill>
              </a:rPr>
              <a:t>Substack posts live in the inbox and the web archive.</a:t>
            </a:r>
            <a:endParaRPr lang="en-US" sz="1450" dirty="0"/>
          </a:p>
        </p:txBody>
      </p:sp>
      <p:sp>
        <p:nvSpPr>
          <p:cNvPr id="28" name="Icon bg FiSearch"/>
          <p:cNvSpPr/>
          <p:nvPr/>
        </p:nvSpPr>
        <p:spPr>
          <a:xfrm>
            <a:off x="6583680" y="4224528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9" name="Icon FiSearch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2552" y="4343400"/>
            <a:ext cx="219456" cy="219456"/>
          </a:xfrm>
          <a:prstGeom prst="rect">
            <a:avLst/>
          </a:prstGeom>
        </p:spPr>
      </p:pic>
      <p:sp>
        <p:nvSpPr>
          <p:cNvPr id="30" name="Row Episode notes keep l"/>
          <p:cNvSpPr txBox="1"/>
          <p:nvPr/>
        </p:nvSpPr>
        <p:spPr>
          <a:xfrm>
            <a:off x="7269480" y="4206240"/>
            <a:ext cx="43735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chemeClr val="bg1"/>
                </a:solidFill>
              </a:rPr>
              <a:t>Episode notes keep links searchable.</a:t>
            </a:r>
            <a:endParaRPr lang="en-US" sz="1450" dirty="0"/>
          </a:p>
        </p:txBody>
      </p:sp>
      <p:sp>
        <p:nvSpPr>
          <p:cNvPr id="31" name="Icon bg FiRepeat"/>
          <p:cNvSpPr/>
          <p:nvPr/>
        </p:nvSpPr>
        <p:spPr>
          <a:xfrm>
            <a:off x="6583680" y="5093208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32" name="Icon FiRepeat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2552" y="5212080"/>
            <a:ext cx="219456" cy="219456"/>
          </a:xfrm>
          <a:prstGeom prst="rect">
            <a:avLst/>
          </a:prstGeom>
        </p:spPr>
      </p:pic>
      <p:sp>
        <p:nvSpPr>
          <p:cNvPr id="33" name="Row YouTube clips and de"/>
          <p:cNvSpPr txBox="1"/>
          <p:nvPr/>
        </p:nvSpPr>
        <p:spPr>
          <a:xfrm>
            <a:off x="7269480" y="5074920"/>
            <a:ext cx="43735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chemeClr val="bg1"/>
                </a:solidFill>
              </a:rPr>
              <a:t>YouTube clips and descriptions keep circulating.</a:t>
            </a:r>
            <a:endParaRPr lang="en-US" sz="1450" dirty="0"/>
          </a:p>
        </p:txBody>
      </p:sp>
      <p:sp>
        <p:nvSpPr>
          <p:cNvPr id="34" name="Text 1"/>
          <p:cNvSpPr/>
          <p:nvPr>
            <p:ph idx="104" type="body" hasCustomPrompt="1"/>
          </p:nvPr>
        </p:nvSpPr>
        <p:spPr>
          <a:xfrm>
            <a:off x="548640" y="6089904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dirty="0">
                <a:solidFill>
                  <a:schemeClr val="bg2"/>
                </a:solidFill>
              </a:rPr>
              <a:t>Sources: YouTube Studio lifetime export by content length; Love Music More site, podcast, and newsletter publishing model.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19088"/>
            <a:ext cx="4114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457200"/>
            <a:ext cx="10149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Partnership opportunities</a:t>
            </a:r>
            <a:endParaRPr lang="en-US" sz="34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548640" y="1216152"/>
            <a:ext cx="9692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2"/>
                </a:solidFill>
              </a:rPr>
              <a:t>Choose the level that matches the campaign: a single-episode test, a monthly presence, or category ownership with custom content.</a:t>
            </a:r>
            <a:endParaRPr lang="en-US" sz="1500" dirty="0"/>
          </a:p>
        </p:txBody>
      </p:sp>
      <p:sp>
        <p:nvSpPr>
          <p:cNvPr id="4" name="Tier card Episode Partner"/>
          <p:cNvSpPr/>
          <p:nvPr/>
        </p:nvSpPr>
        <p:spPr>
          <a:xfrm>
            <a:off x="548640" y="1920240"/>
            <a:ext cx="3593592" cy="3108960"/>
          </a:xfrm>
          <a:prstGeom prst="roundRect">
            <a:avLst>
              <a:gd name="adj" fmla="val 3529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5" name="Tier name Episode Partner"/>
          <p:cNvSpPr txBox="1"/>
          <p:nvPr/>
        </p:nvSpPr>
        <p:spPr>
          <a:xfrm>
            <a:off x="868680" y="2194560"/>
            <a:ext cx="29535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Episode Partner</a:t>
            </a:r>
            <a:endParaRPr lang="en-US" sz="1800" dirty="0"/>
          </a:p>
        </p:txBody>
      </p:sp>
      <p:sp>
        <p:nvSpPr>
          <p:cNvPr id="6" name="Tier price Episode Partner"/>
          <p:cNvSpPr txBox="1"/>
          <p:nvPr/>
        </p:nvSpPr>
        <p:spPr>
          <a:xfrm>
            <a:off x="868680" y="2578608"/>
            <a:ext cx="29535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from $500 / episode</a:t>
            </a:r>
            <a:endParaRPr lang="en-US" sz="2000" dirty="0"/>
          </a:p>
        </p:txBody>
      </p:sp>
      <p:sp>
        <p:nvSpPr>
          <p:cNvPr id="7" name="Tier rule Episode Partner"/>
          <p:cNvSpPr/>
          <p:nvPr/>
        </p:nvSpPr>
        <p:spPr>
          <a:xfrm>
            <a:off x="868680" y="3154680"/>
            <a:ext cx="2953512" cy="0"/>
          </a:xfrm>
          <a:prstGeom prst="line">
            <a:avLst/>
          </a:prstGeom>
          <a:noFill/>
          <a:ln w="9525">
            <a:solidFill>
              <a:schemeClr val="bg2">
                <a:alpha val="50000"/>
              </a:schemeClr>
            </a:solidFill>
            <a:prstDash val="solid"/>
          </a:ln>
        </p:spPr>
      </p:sp>
      <p:pic>
        <p:nvPicPr>
          <p:cNvPr id="8" name="Check Episode Partner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8680" y="3374136"/>
            <a:ext cx="201168" cy="201168"/>
          </a:xfrm>
          <a:prstGeom prst="rect">
            <a:avLst/>
          </a:prstGeom>
        </p:spPr>
      </p:pic>
      <p:sp>
        <p:nvSpPr>
          <p:cNvPr id="9" name="Tier item Episode Partner 0"/>
          <p:cNvSpPr txBox="1"/>
          <p:nvPr/>
        </p:nvSpPr>
        <p:spPr>
          <a:xfrm>
            <a:off x="1188720" y="3310128"/>
            <a:ext cx="26334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bg1"/>
                </a:solidFill>
              </a:rPr>
              <a:t>1 embedded host read</a:t>
            </a:r>
            <a:endParaRPr lang="en-US" sz="1350" dirty="0"/>
          </a:p>
        </p:txBody>
      </p:sp>
      <p:pic>
        <p:nvPicPr>
          <p:cNvPr id="10" name="Check Episode Partner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3794760"/>
            <a:ext cx="201168" cy="201168"/>
          </a:xfrm>
          <a:prstGeom prst="rect">
            <a:avLst/>
          </a:prstGeom>
        </p:spPr>
      </p:pic>
      <p:sp>
        <p:nvSpPr>
          <p:cNvPr id="11" name="Tier item Episode Partner 1"/>
          <p:cNvSpPr txBox="1"/>
          <p:nvPr/>
        </p:nvSpPr>
        <p:spPr>
          <a:xfrm>
            <a:off x="1188720" y="3730752"/>
            <a:ext cx="26334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bg1"/>
                </a:solidFill>
              </a:rPr>
              <a:t>Episode notes + link</a:t>
            </a:r>
            <a:endParaRPr lang="en-US" sz="1350" dirty="0"/>
          </a:p>
        </p:txBody>
      </p:sp>
      <p:pic>
        <p:nvPicPr>
          <p:cNvPr id="12" name="Check Episode Partner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4215384"/>
            <a:ext cx="201168" cy="201168"/>
          </a:xfrm>
          <a:prstGeom prst="rect">
            <a:avLst/>
          </a:prstGeom>
        </p:spPr>
      </p:pic>
      <p:sp>
        <p:nvSpPr>
          <p:cNvPr id="13" name="Tier item Episode Partner 2"/>
          <p:cNvSpPr txBox="1"/>
          <p:nvPr/>
        </p:nvSpPr>
        <p:spPr>
          <a:xfrm>
            <a:off x="1188720" y="4151376"/>
            <a:ext cx="26334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bg1"/>
                </a:solidFill>
              </a:rPr>
              <a:t>YouTube description link</a:t>
            </a:r>
            <a:endParaRPr lang="en-US" sz="1350" dirty="0"/>
          </a:p>
        </p:txBody>
      </p:sp>
      <p:pic>
        <p:nvPicPr>
          <p:cNvPr id="14" name="Check Episode Partner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680" y="4636008"/>
            <a:ext cx="201168" cy="201168"/>
          </a:xfrm>
          <a:prstGeom prst="rect">
            <a:avLst/>
          </a:prstGeom>
        </p:spPr>
      </p:pic>
      <p:sp>
        <p:nvSpPr>
          <p:cNvPr id="15" name="Tier item Episode Partner 3"/>
          <p:cNvSpPr txBox="1"/>
          <p:nvPr/>
        </p:nvSpPr>
        <p:spPr>
          <a:xfrm>
            <a:off x="1188720" y="4572000"/>
            <a:ext cx="26334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bg1"/>
                </a:solidFill>
              </a:rPr>
              <a:t>Good for launch tests</a:t>
            </a:r>
            <a:endParaRPr lang="en-US" sz="1350" dirty="0"/>
          </a:p>
        </p:txBody>
      </p:sp>
      <p:sp>
        <p:nvSpPr>
          <p:cNvPr id="16" name="Tier card Monthly Partner"/>
          <p:cNvSpPr/>
          <p:nvPr/>
        </p:nvSpPr>
        <p:spPr>
          <a:xfrm>
            <a:off x="4297680" y="1920240"/>
            <a:ext cx="3593592" cy="3108960"/>
          </a:xfrm>
          <a:prstGeom prst="roundRect">
            <a:avLst>
              <a:gd name="adj" fmla="val 3529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17" name="Tier name Monthly Partner"/>
          <p:cNvSpPr txBox="1"/>
          <p:nvPr/>
        </p:nvSpPr>
        <p:spPr>
          <a:xfrm>
            <a:off x="4617720" y="2194560"/>
            <a:ext cx="29535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Monthly Partner</a:t>
            </a:r>
            <a:endParaRPr lang="en-US" sz="1800" dirty="0"/>
          </a:p>
        </p:txBody>
      </p:sp>
      <p:sp>
        <p:nvSpPr>
          <p:cNvPr id="18" name="Tier price Monthly Partner"/>
          <p:cNvSpPr txBox="1"/>
          <p:nvPr/>
        </p:nvSpPr>
        <p:spPr>
          <a:xfrm>
            <a:off x="4617720" y="2578608"/>
            <a:ext cx="29535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from $1,000 / month</a:t>
            </a:r>
            <a:endParaRPr lang="en-US" sz="2000" dirty="0"/>
          </a:p>
        </p:txBody>
      </p:sp>
      <p:sp>
        <p:nvSpPr>
          <p:cNvPr id="19" name="Tier rule Monthly Partner"/>
          <p:cNvSpPr/>
          <p:nvPr/>
        </p:nvSpPr>
        <p:spPr>
          <a:xfrm>
            <a:off x="4617720" y="3154680"/>
            <a:ext cx="2953512" cy="0"/>
          </a:xfrm>
          <a:prstGeom prst="line">
            <a:avLst/>
          </a:prstGeom>
          <a:noFill/>
          <a:ln w="9525">
            <a:solidFill>
              <a:schemeClr val="bg2">
                <a:alpha val="50000"/>
              </a:schemeClr>
            </a:solidFill>
            <a:prstDash val="solid"/>
          </a:ln>
        </p:spPr>
      </p:sp>
      <p:pic>
        <p:nvPicPr>
          <p:cNvPr id="20" name="Check Monthly Partner 0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7720" y="3374136"/>
            <a:ext cx="201168" cy="201168"/>
          </a:xfrm>
          <a:prstGeom prst="rect">
            <a:avLst/>
          </a:prstGeom>
        </p:spPr>
      </p:pic>
      <p:sp>
        <p:nvSpPr>
          <p:cNvPr id="21" name="Tier item Monthly Partner 0"/>
          <p:cNvSpPr txBox="1"/>
          <p:nvPr/>
        </p:nvSpPr>
        <p:spPr>
          <a:xfrm>
            <a:off x="4937760" y="3310128"/>
            <a:ext cx="26334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bg1"/>
                </a:solidFill>
              </a:rPr>
              <a:t>4 embedded host reads</a:t>
            </a:r>
            <a:endParaRPr lang="en-US" sz="1350" dirty="0"/>
          </a:p>
        </p:txBody>
      </p:sp>
      <p:pic>
        <p:nvPicPr>
          <p:cNvPr id="22" name="Check Monthly Partner 1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17720" y="3794760"/>
            <a:ext cx="201168" cy="201168"/>
          </a:xfrm>
          <a:prstGeom prst="rect">
            <a:avLst/>
          </a:prstGeom>
        </p:spPr>
      </p:pic>
      <p:sp>
        <p:nvSpPr>
          <p:cNvPr id="23" name="Tier item Monthly Partner 1"/>
          <p:cNvSpPr txBox="1"/>
          <p:nvPr/>
        </p:nvSpPr>
        <p:spPr>
          <a:xfrm>
            <a:off x="4937760" y="3730752"/>
            <a:ext cx="26334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bg1"/>
                </a:solidFill>
              </a:rPr>
              <a:t>4 newsletter placements</a:t>
            </a:r>
            <a:endParaRPr lang="en-US" sz="1350" dirty="0"/>
          </a:p>
        </p:txBody>
      </p:sp>
      <p:pic>
        <p:nvPicPr>
          <p:cNvPr id="24" name="Check Monthly Partner 2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7720" y="4215384"/>
            <a:ext cx="201168" cy="201168"/>
          </a:xfrm>
          <a:prstGeom prst="rect">
            <a:avLst/>
          </a:prstGeom>
        </p:spPr>
      </p:pic>
      <p:sp>
        <p:nvSpPr>
          <p:cNvPr id="25" name="Tier item Monthly Partner 2"/>
          <p:cNvSpPr txBox="1"/>
          <p:nvPr/>
        </p:nvSpPr>
        <p:spPr>
          <a:xfrm>
            <a:off x="4937760" y="4151376"/>
            <a:ext cx="26334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bg1"/>
                </a:solidFill>
              </a:rPr>
              <a:t>Site/archive link placement</a:t>
            </a:r>
            <a:endParaRPr lang="en-US" sz="1350" dirty="0"/>
          </a:p>
        </p:txBody>
      </p:sp>
      <p:pic>
        <p:nvPicPr>
          <p:cNvPr id="26" name="Check Monthly Partner 3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7720" y="4636008"/>
            <a:ext cx="201168" cy="201168"/>
          </a:xfrm>
          <a:prstGeom prst="rect">
            <a:avLst/>
          </a:prstGeom>
        </p:spPr>
      </p:pic>
      <p:sp>
        <p:nvSpPr>
          <p:cNvPr id="27" name="Tier item Monthly Partner 3"/>
          <p:cNvSpPr txBox="1"/>
          <p:nvPr/>
        </p:nvSpPr>
        <p:spPr>
          <a:xfrm>
            <a:off x="4937760" y="4572000"/>
            <a:ext cx="26334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bg1"/>
                </a:solidFill>
              </a:rPr>
              <a:t>Monthly recap</a:t>
            </a:r>
            <a:endParaRPr lang="en-US" sz="1350" dirty="0"/>
          </a:p>
        </p:txBody>
      </p:sp>
      <p:sp>
        <p:nvSpPr>
          <p:cNvPr id="28" name="Tier card Category Partner"/>
          <p:cNvSpPr/>
          <p:nvPr/>
        </p:nvSpPr>
        <p:spPr>
          <a:xfrm>
            <a:off x="8046720" y="1920240"/>
            <a:ext cx="3593592" cy="3108960"/>
          </a:xfrm>
          <a:prstGeom prst="roundRect">
            <a:avLst>
              <a:gd name="adj" fmla="val 3529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29" name="Tier name Category Partner"/>
          <p:cNvSpPr txBox="1"/>
          <p:nvPr/>
        </p:nvSpPr>
        <p:spPr>
          <a:xfrm>
            <a:off x="8366760" y="2194560"/>
            <a:ext cx="29535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Category Partner</a:t>
            </a:r>
            <a:endParaRPr lang="en-US" sz="1800" dirty="0"/>
          </a:p>
        </p:txBody>
      </p:sp>
      <p:sp>
        <p:nvSpPr>
          <p:cNvPr id="30" name="Tier price Category Partner"/>
          <p:cNvSpPr txBox="1"/>
          <p:nvPr/>
        </p:nvSpPr>
        <p:spPr>
          <a:xfrm>
            <a:off x="8366760" y="2578608"/>
            <a:ext cx="29535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from $2,500 / month</a:t>
            </a:r>
            <a:endParaRPr lang="en-US" sz="2000" dirty="0"/>
          </a:p>
        </p:txBody>
      </p:sp>
      <p:sp>
        <p:nvSpPr>
          <p:cNvPr id="31" name="Tier rule Category Partner"/>
          <p:cNvSpPr/>
          <p:nvPr/>
        </p:nvSpPr>
        <p:spPr>
          <a:xfrm>
            <a:off x="8366760" y="3154680"/>
            <a:ext cx="2953512" cy="0"/>
          </a:xfrm>
          <a:prstGeom prst="line">
            <a:avLst/>
          </a:prstGeom>
          <a:noFill/>
          <a:ln w="9525">
            <a:solidFill>
              <a:schemeClr val="bg2">
                <a:alpha val="50000"/>
              </a:schemeClr>
            </a:solidFill>
            <a:prstDash val="solid"/>
          </a:ln>
        </p:spPr>
      </p:sp>
      <p:pic>
        <p:nvPicPr>
          <p:cNvPr id="32" name="Check Category Partner 0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66760" y="3374136"/>
            <a:ext cx="201168" cy="201168"/>
          </a:xfrm>
          <a:prstGeom prst="rect">
            <a:avLst/>
          </a:prstGeom>
        </p:spPr>
      </p:pic>
      <p:sp>
        <p:nvSpPr>
          <p:cNvPr id="33" name="Tier item Category Partner 0"/>
          <p:cNvSpPr txBox="1"/>
          <p:nvPr/>
        </p:nvSpPr>
        <p:spPr>
          <a:xfrm>
            <a:off x="8686800" y="3310128"/>
            <a:ext cx="26334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bg1"/>
                </a:solidFill>
              </a:rPr>
              <a:t>4–8 reads / placements</a:t>
            </a:r>
            <a:endParaRPr lang="en-US" sz="1350" dirty="0"/>
          </a:p>
        </p:txBody>
      </p:sp>
      <p:pic>
        <p:nvPicPr>
          <p:cNvPr id="34" name="Check Category Partner 1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66760" y="3794760"/>
            <a:ext cx="201168" cy="201168"/>
          </a:xfrm>
          <a:prstGeom prst="rect">
            <a:avLst/>
          </a:prstGeom>
        </p:spPr>
      </p:pic>
      <p:sp>
        <p:nvSpPr>
          <p:cNvPr id="35" name="Tier item Category Partner 1"/>
          <p:cNvSpPr txBox="1"/>
          <p:nvPr/>
        </p:nvSpPr>
        <p:spPr>
          <a:xfrm>
            <a:off x="8686800" y="3730752"/>
            <a:ext cx="26334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bg1"/>
                </a:solidFill>
              </a:rPr>
              <a:t>Category exclusivity window</a:t>
            </a:r>
            <a:endParaRPr lang="en-US" sz="1350" dirty="0"/>
          </a:p>
        </p:txBody>
      </p:sp>
      <p:pic>
        <p:nvPicPr>
          <p:cNvPr id="36" name="Check Category Partner 2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66760" y="4215384"/>
            <a:ext cx="201168" cy="201168"/>
          </a:xfrm>
          <a:prstGeom prst="rect">
            <a:avLst/>
          </a:prstGeom>
        </p:spPr>
      </p:pic>
      <p:sp>
        <p:nvSpPr>
          <p:cNvPr id="37" name="Tier item Category Partner 2"/>
          <p:cNvSpPr txBox="1"/>
          <p:nvPr/>
        </p:nvSpPr>
        <p:spPr>
          <a:xfrm>
            <a:off x="8686800" y="4151376"/>
            <a:ext cx="26334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bg1"/>
                </a:solidFill>
              </a:rPr>
              <a:t>Custom Substack post or series</a:t>
            </a:r>
            <a:endParaRPr lang="en-US" sz="1350" dirty="0"/>
          </a:p>
        </p:txBody>
      </p:sp>
      <p:pic>
        <p:nvPicPr>
          <p:cNvPr id="38" name="Check Category Partner 3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366760" y="4636008"/>
            <a:ext cx="201168" cy="201168"/>
          </a:xfrm>
          <a:prstGeom prst="rect">
            <a:avLst/>
          </a:prstGeom>
        </p:spPr>
      </p:pic>
      <p:sp>
        <p:nvSpPr>
          <p:cNvPr id="39" name="Tier item Category Partner 3"/>
          <p:cNvSpPr txBox="1"/>
          <p:nvPr/>
        </p:nvSpPr>
        <p:spPr>
          <a:xfrm>
            <a:off x="8686800" y="4572000"/>
            <a:ext cx="26334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bg1"/>
                </a:solidFill>
              </a:rPr>
              <a:t>Short-form clips or demo</a:t>
            </a:r>
            <a:endParaRPr lang="en-US" sz="1350" dirty="0"/>
          </a:p>
        </p:txBody>
      </p:sp>
      <p:sp>
        <p:nvSpPr>
          <p:cNvPr id="40" name="Tier note"/>
          <p:cNvSpPr txBox="1"/>
          <p:nvPr/>
        </p:nvSpPr>
        <p:spPr>
          <a:xfrm>
            <a:off x="548640" y="5120640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bg2"/>
                </a:solidFill>
              </a:rPr>
              <a:t>Partnerships can be customized around launch timing, category fit, exclusivity, and reporting needs.</a:t>
            </a:r>
            <a:endParaRPr lang="en-US" sz="1250" dirty="0"/>
          </a:p>
        </p:txBody>
      </p:sp>
      <p:sp>
        <p:nvSpPr>
          <p:cNvPr id="41" name="Sponsor strip label"/>
          <p:cNvSpPr txBox="1"/>
          <p:nvPr/>
        </p:nvSpPr>
        <p:spPr>
          <a:xfrm>
            <a:off x="548640" y="562356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SPONSORS PAST AND PRESENT</a:t>
            </a:r>
            <a:endParaRPr lang="en-US" sz="1100" dirty="0"/>
          </a:p>
        </p:txBody>
      </p:sp>
      <p:pic>
        <p:nvPicPr>
          <p:cNvPr id="42" name="Sponsor logo logo_distrokid.png" descr="/home/claude/build/logo_distroki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49040" y="5577840"/>
            <a:ext cx="1365864" cy="365760"/>
          </a:xfrm>
          <a:prstGeom prst="rect">
            <a:avLst/>
          </a:prstGeom>
        </p:spPr>
      </p:pic>
      <p:pic>
        <p:nvPicPr>
          <p:cNvPr id="43" name="Sponsor logo logo_minuendo.png" descr="/home/claude/build/logo_minuendo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892144" y="5577840"/>
            <a:ext cx="1819701" cy="365760"/>
          </a:xfrm>
          <a:prstGeom prst="rect">
            <a:avLst/>
          </a:prstGeom>
        </p:spPr>
      </p:pic>
      <p:pic>
        <p:nvPicPr>
          <p:cNvPr id="44" name="Sponsor logo logo_vinylmoon.png" descr="/home/claude/build/logo_vinylmoon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489085" y="5477256"/>
            <a:ext cx="566928" cy="566928"/>
          </a:xfrm>
          <a:prstGeom prst="rect">
            <a:avLst/>
          </a:prstGeom>
        </p:spPr>
      </p:pic>
      <p:sp>
        <p:nvSpPr>
          <p:cNvPr id="45" name="Text 1"/>
          <p:cNvSpPr/>
          <p:nvPr>
            <p:ph idx="104" type="body" hasCustomPrompt="1"/>
          </p:nvPr>
        </p:nvSpPr>
        <p:spPr>
          <a:xfrm>
            <a:off x="548640" y="6089904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dirty="0">
                <a:solidFill>
                  <a:schemeClr val="bg2"/>
                </a:solidFill>
              </a:rPr>
              <a:t>Pricing shown as starting points; final scope depends on category, exclusivity, creative needs, and campaign length.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19088"/>
            <a:ext cx="4114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457200"/>
            <a:ext cx="10149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A practical 30-day pilot</a:t>
            </a:r>
            <a:endParaRPr lang="en-US" sz="34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548640" y="1216152"/>
            <a:ext cx="9692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2"/>
                </a:solidFill>
              </a:rPr>
              <a:t>The cleanest starting point is a focused month: enough repetition to be remembered, enough reporting to know what worked, and no complicated production lift.</a:t>
            </a:r>
            <a:endParaRPr lang="en-US" sz="1500" dirty="0"/>
          </a:p>
        </p:txBody>
      </p:sp>
      <p:sp>
        <p:nvSpPr>
          <p:cNvPr id="4" name="Step circle 1"/>
          <p:cNvSpPr/>
          <p:nvPr/>
        </p:nvSpPr>
        <p:spPr>
          <a:xfrm>
            <a:off x="868680" y="2057400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Step num 1"/>
          <p:cNvSpPr txBox="1"/>
          <p:nvPr/>
        </p:nvSpPr>
        <p:spPr>
          <a:xfrm>
            <a:off x="868680" y="20574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6" name="Step when 1"/>
          <p:cNvSpPr txBox="1"/>
          <p:nvPr/>
        </p:nvSpPr>
        <p:spPr>
          <a:xfrm>
            <a:off x="1554480" y="2039112"/>
            <a:ext cx="25877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WEEK 1</a:t>
            </a:r>
            <a:endParaRPr lang="en-US" sz="1100" dirty="0"/>
          </a:p>
        </p:txBody>
      </p:sp>
      <p:sp>
        <p:nvSpPr>
          <p:cNvPr id="7" name="Step label 1"/>
          <p:cNvSpPr txBox="1"/>
          <p:nvPr/>
        </p:nvSpPr>
        <p:spPr>
          <a:xfrm>
            <a:off x="1554480" y="2304288"/>
            <a:ext cx="258775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Launch</a:t>
            </a:r>
            <a:endParaRPr lang="en-US" sz="1700" dirty="0"/>
          </a:p>
        </p:txBody>
      </p:sp>
      <p:sp>
        <p:nvSpPr>
          <p:cNvPr id="8" name="Step card 1"/>
          <p:cNvSpPr/>
          <p:nvPr/>
        </p:nvSpPr>
        <p:spPr>
          <a:xfrm>
            <a:off x="548640" y="2926080"/>
            <a:ext cx="3593592" cy="1481328"/>
          </a:xfrm>
          <a:prstGeom prst="roundRect">
            <a:avLst>
              <a:gd name="adj" fmla="val 7407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9" name="Step items 1"/>
          <p:cNvSpPr txBox="1"/>
          <p:nvPr/>
        </p:nvSpPr>
        <p:spPr>
          <a:xfrm>
            <a:off x="822960" y="3108960"/>
            <a:ext cx="309067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Launch read + newsletter placement</a:t>
            </a:r>
            <a:endParaRPr lang="en-US" sz="14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Sponsor link in episode notes</a:t>
            </a:r>
            <a:endParaRPr lang="en-US" sz="14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YouTube description link</a:t>
            </a:r>
            <a:endParaRPr lang="en-US" sz="1400" dirty="0"/>
          </a:p>
        </p:txBody>
      </p:sp>
      <p:sp>
        <p:nvSpPr>
          <p:cNvPr id="10" name="Step circle 2"/>
          <p:cNvSpPr/>
          <p:nvPr/>
        </p:nvSpPr>
        <p:spPr>
          <a:xfrm>
            <a:off x="4617720" y="2057400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1" name="Step num 2"/>
          <p:cNvSpPr txBox="1"/>
          <p:nvPr/>
        </p:nvSpPr>
        <p:spPr>
          <a:xfrm>
            <a:off x="4617720" y="20574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2" name="Step when 2"/>
          <p:cNvSpPr txBox="1"/>
          <p:nvPr/>
        </p:nvSpPr>
        <p:spPr>
          <a:xfrm>
            <a:off x="5303520" y="2039112"/>
            <a:ext cx="25877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WEEKS 2–4</a:t>
            </a:r>
            <a:endParaRPr lang="en-US" sz="1100" dirty="0"/>
          </a:p>
        </p:txBody>
      </p:sp>
      <p:sp>
        <p:nvSpPr>
          <p:cNvPr id="13" name="Step label 2"/>
          <p:cNvSpPr txBox="1"/>
          <p:nvPr/>
        </p:nvSpPr>
        <p:spPr>
          <a:xfrm>
            <a:off x="5303520" y="2304288"/>
            <a:ext cx="258775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Repetition</a:t>
            </a:r>
            <a:endParaRPr lang="en-US" sz="1700" dirty="0"/>
          </a:p>
        </p:txBody>
      </p:sp>
      <p:sp>
        <p:nvSpPr>
          <p:cNvPr id="14" name="Step card 2"/>
          <p:cNvSpPr/>
          <p:nvPr/>
        </p:nvSpPr>
        <p:spPr>
          <a:xfrm>
            <a:off x="4297680" y="2926080"/>
            <a:ext cx="3593592" cy="1481328"/>
          </a:xfrm>
          <a:prstGeom prst="roundRect">
            <a:avLst>
              <a:gd name="adj" fmla="val 7407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15" name="Step items 2"/>
          <p:cNvSpPr txBox="1"/>
          <p:nvPr/>
        </p:nvSpPr>
        <p:spPr>
          <a:xfrm>
            <a:off x="4572000" y="3108960"/>
            <a:ext cx="309067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Weekly host-read reminders</a:t>
            </a:r>
            <a:endParaRPr lang="en-US" sz="14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Optional short-form cutdowns</a:t>
            </a:r>
            <a:endParaRPr lang="en-US" sz="14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Custom Substack post if included</a:t>
            </a:r>
            <a:endParaRPr lang="en-US" sz="1400" dirty="0"/>
          </a:p>
        </p:txBody>
      </p:sp>
      <p:sp>
        <p:nvSpPr>
          <p:cNvPr id="16" name="Step circle 3"/>
          <p:cNvSpPr/>
          <p:nvPr/>
        </p:nvSpPr>
        <p:spPr>
          <a:xfrm>
            <a:off x="8366760" y="2057400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7" name="Step num 3"/>
          <p:cNvSpPr txBox="1"/>
          <p:nvPr/>
        </p:nvSpPr>
        <p:spPr>
          <a:xfrm>
            <a:off x="8366760" y="20574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18" name="Step when 3"/>
          <p:cNvSpPr txBox="1"/>
          <p:nvPr/>
        </p:nvSpPr>
        <p:spPr>
          <a:xfrm>
            <a:off x="9052560" y="2039112"/>
            <a:ext cx="25877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AFTER DAY 30</a:t>
            </a:r>
            <a:endParaRPr lang="en-US" sz="1100" dirty="0"/>
          </a:p>
        </p:txBody>
      </p:sp>
      <p:sp>
        <p:nvSpPr>
          <p:cNvPr id="19" name="Step label 3"/>
          <p:cNvSpPr txBox="1"/>
          <p:nvPr/>
        </p:nvSpPr>
        <p:spPr>
          <a:xfrm>
            <a:off x="9052560" y="2304288"/>
            <a:ext cx="258775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Campaign recap</a:t>
            </a:r>
            <a:endParaRPr lang="en-US" sz="1700" dirty="0"/>
          </a:p>
        </p:txBody>
      </p:sp>
      <p:sp>
        <p:nvSpPr>
          <p:cNvPr id="20" name="Step card 3"/>
          <p:cNvSpPr/>
          <p:nvPr/>
        </p:nvSpPr>
        <p:spPr>
          <a:xfrm>
            <a:off x="8046720" y="2926080"/>
            <a:ext cx="3593592" cy="1481328"/>
          </a:xfrm>
          <a:prstGeom prst="roundRect">
            <a:avLst>
              <a:gd name="adj" fmla="val 7407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21" name="Step items 3"/>
          <p:cNvSpPr txBox="1"/>
          <p:nvPr/>
        </p:nvSpPr>
        <p:spPr>
          <a:xfrm>
            <a:off x="8321040" y="3108960"/>
            <a:ext cx="309067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Reach, clicks, email metrics</a:t>
            </a:r>
            <a:endParaRPr lang="en-US" sz="14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Top-performing surfaces</a:t>
            </a:r>
            <a:endParaRPr lang="en-US" sz="14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Recommendation for renewal</a:t>
            </a:r>
            <a:endParaRPr lang="en-US" sz="1400" dirty="0"/>
          </a:p>
        </p:txBody>
      </p:sp>
      <p:sp>
        <p:nvSpPr>
          <p:cNvPr id="22" name="Persistence card"/>
          <p:cNvSpPr/>
          <p:nvPr/>
        </p:nvSpPr>
        <p:spPr>
          <a:xfrm>
            <a:off x="548640" y="4754880"/>
            <a:ext cx="11094415" cy="914400"/>
          </a:xfrm>
          <a:prstGeom prst="roundRect">
            <a:avLst>
              <a:gd name="adj" fmla="val 12000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23" name="Icon bg FiLink"/>
          <p:cNvSpPr/>
          <p:nvPr/>
        </p:nvSpPr>
        <p:spPr>
          <a:xfrm>
            <a:off x="822960" y="4983480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4" name="Icon FiLink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1832" y="5102352"/>
            <a:ext cx="219456" cy="219456"/>
          </a:xfrm>
          <a:prstGeom prst="rect">
            <a:avLst/>
          </a:prstGeom>
        </p:spPr>
      </p:pic>
      <p:sp>
        <p:nvSpPr>
          <p:cNvPr id="25" name="Persistence text"/>
          <p:cNvSpPr txBox="1"/>
          <p:nvPr/>
        </p:nvSpPr>
        <p:spPr>
          <a:xfrm>
            <a:off x="1508760" y="4846320"/>
            <a:ext cx="98599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Built for persistence. </a:t>
            </a:r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Reads are baked into episodes, links remain in show notes and archive pages, and sponsor content can continue to be found after the campaign window.</a:t>
            </a:r>
            <a:endParaRPr lang="en-US" sz="1300" dirty="0"/>
          </a:p>
        </p:txBody>
      </p:sp>
      <p:sp>
        <p:nvSpPr>
          <p:cNvPr id="26" name="Text 1"/>
          <p:cNvSpPr/>
          <p:nvPr>
            <p:ph idx="104" type="body" hasCustomPrompt="1"/>
          </p:nvPr>
        </p:nvSpPr>
        <p:spPr>
          <a:xfrm>
            <a:off x="548640" y="6089904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dirty="0">
                <a:solidFill>
                  <a:schemeClr val="bg2"/>
                </a:solidFill>
              </a:rPr>
              <a:t>Pilot scope can be expanded with product education, giveaway mechanics, newsletter-only sends, or category exclusivity.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19088"/>
            <a:ext cx="4114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ave bar 0"/>
          <p:cNvSpPr/>
          <p:nvPr/>
        </p:nvSpPr>
        <p:spPr>
          <a:xfrm>
            <a:off x="8138160" y="1773936"/>
            <a:ext cx="118872" cy="20116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" name="Wave bar 1"/>
          <p:cNvSpPr/>
          <p:nvPr/>
        </p:nvSpPr>
        <p:spPr>
          <a:xfrm>
            <a:off x="8338252" y="1770566"/>
            <a:ext cx="118872" cy="207907"/>
          </a:xfrm>
          <a:prstGeom prst="roundRect">
            <a:avLst>
              <a:gd name="adj" fmla="val 50000"/>
            </a:avLst>
          </a:prstGeom>
          <a:solidFill>
            <a:schemeClr val="bg1">
              <a:alpha val="45000"/>
            </a:schemeClr>
          </a:solidFill>
          <a:ln w="12700">
            <a:solidFill>
              <a:schemeClr val="bg1">
                <a:alpha val="45000"/>
              </a:schemeClr>
            </a:solidFill>
            <a:prstDash val="solid"/>
          </a:ln>
        </p:spPr>
      </p:sp>
      <p:sp>
        <p:nvSpPr>
          <p:cNvPr id="4" name="Wave bar 2"/>
          <p:cNvSpPr/>
          <p:nvPr/>
        </p:nvSpPr>
        <p:spPr>
          <a:xfrm>
            <a:off x="8538344" y="1773936"/>
            <a:ext cx="118872" cy="201168"/>
          </a:xfrm>
          <a:prstGeom prst="roundRect">
            <a:avLst>
              <a:gd name="adj" fmla="val 50000"/>
            </a:avLst>
          </a:prstGeom>
          <a:solidFill>
            <a:schemeClr val="bg1">
              <a:alpha val="45000"/>
            </a:schemeClr>
          </a:solidFill>
          <a:ln w="12700">
            <a:solidFill>
              <a:schemeClr val="bg1">
                <a:alpha val="45000"/>
              </a:schemeClr>
            </a:solidFill>
            <a:prstDash val="solid"/>
          </a:ln>
        </p:spPr>
      </p:sp>
      <p:sp>
        <p:nvSpPr>
          <p:cNvPr id="5" name="Wave bar 3"/>
          <p:cNvSpPr/>
          <p:nvPr/>
        </p:nvSpPr>
        <p:spPr>
          <a:xfrm>
            <a:off x="8738437" y="1565383"/>
            <a:ext cx="118872" cy="618274"/>
          </a:xfrm>
          <a:prstGeom prst="roundRect">
            <a:avLst>
              <a:gd name="adj" fmla="val 50000"/>
            </a:avLst>
          </a:prstGeom>
          <a:solidFill>
            <a:schemeClr val="bg2">
              <a:alpha val="75000"/>
            </a:schemeClr>
          </a:solidFill>
          <a:ln w="12700">
            <a:solidFill>
              <a:schemeClr val="bg2">
                <a:alpha val="75000"/>
              </a:schemeClr>
            </a:solidFill>
            <a:prstDash val="solid"/>
          </a:ln>
        </p:spPr>
      </p:sp>
      <p:sp>
        <p:nvSpPr>
          <p:cNvPr id="6" name="Wave bar 4"/>
          <p:cNvSpPr/>
          <p:nvPr/>
        </p:nvSpPr>
        <p:spPr>
          <a:xfrm>
            <a:off x="8938529" y="1310638"/>
            <a:ext cx="118872" cy="1127765"/>
          </a:xfrm>
          <a:prstGeom prst="roundRect">
            <a:avLst>
              <a:gd name="adj" fmla="val 50000"/>
            </a:avLst>
          </a:prstGeom>
          <a:solidFill>
            <a:schemeClr val="bg1">
              <a:alpha val="45000"/>
            </a:schemeClr>
          </a:solidFill>
          <a:ln w="12700">
            <a:solidFill>
              <a:schemeClr val="bg1">
                <a:alpha val="45000"/>
              </a:schemeClr>
            </a:solidFill>
            <a:prstDash val="solid"/>
          </a:ln>
        </p:spPr>
      </p:sp>
      <p:sp>
        <p:nvSpPr>
          <p:cNvPr id="7" name="Wave bar 5"/>
          <p:cNvSpPr/>
          <p:nvPr/>
        </p:nvSpPr>
        <p:spPr>
          <a:xfrm>
            <a:off x="9138621" y="1301757"/>
            <a:ext cx="118872" cy="1145525"/>
          </a:xfrm>
          <a:prstGeom prst="roundRect">
            <a:avLst>
              <a:gd name="adj" fmla="val 50000"/>
            </a:avLst>
          </a:prstGeom>
          <a:solidFill>
            <a:schemeClr val="bg1">
              <a:alpha val="45000"/>
            </a:schemeClr>
          </a:solidFill>
          <a:ln w="12700">
            <a:solidFill>
              <a:schemeClr val="bg1">
                <a:alpha val="45000"/>
              </a:schemeClr>
            </a:solidFill>
            <a:prstDash val="solid"/>
          </a:ln>
        </p:spPr>
      </p:sp>
      <p:sp>
        <p:nvSpPr>
          <p:cNvPr id="8" name="Wave bar 6"/>
          <p:cNvSpPr/>
          <p:nvPr/>
        </p:nvSpPr>
        <p:spPr>
          <a:xfrm>
            <a:off x="9338713" y="1415850"/>
            <a:ext cx="118872" cy="917339"/>
          </a:xfrm>
          <a:prstGeom prst="roundRect">
            <a:avLst>
              <a:gd name="adj" fmla="val 50000"/>
            </a:avLst>
          </a:prstGeom>
          <a:solidFill>
            <a:schemeClr val="bg1">
              <a:alpha val="45000"/>
            </a:schemeClr>
          </a:solidFill>
          <a:ln w="12700">
            <a:solidFill>
              <a:schemeClr val="bg1">
                <a:alpha val="45000"/>
              </a:schemeClr>
            </a:solidFill>
            <a:prstDash val="solid"/>
          </a:ln>
        </p:spPr>
      </p:sp>
      <p:sp>
        <p:nvSpPr>
          <p:cNvPr id="9" name="Wave bar 7"/>
          <p:cNvSpPr/>
          <p:nvPr/>
        </p:nvSpPr>
        <p:spPr>
          <a:xfrm>
            <a:off x="9538806" y="1279477"/>
            <a:ext cx="118872" cy="119008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Wave bar 8"/>
          <p:cNvSpPr/>
          <p:nvPr/>
        </p:nvSpPr>
        <p:spPr>
          <a:xfrm>
            <a:off x="9738898" y="888590"/>
            <a:ext cx="118872" cy="1971860"/>
          </a:xfrm>
          <a:prstGeom prst="roundRect">
            <a:avLst>
              <a:gd name="adj" fmla="val 50000"/>
            </a:avLst>
          </a:prstGeom>
          <a:solidFill>
            <a:schemeClr val="bg1">
              <a:alpha val="45000"/>
            </a:schemeClr>
          </a:solidFill>
          <a:ln w="12700">
            <a:solidFill>
              <a:schemeClr val="bg1">
                <a:alpha val="45000"/>
              </a:schemeClr>
            </a:solidFill>
            <a:prstDash val="solid"/>
          </a:ln>
        </p:spPr>
      </p:sp>
      <p:sp>
        <p:nvSpPr>
          <p:cNvPr id="11" name="Wave bar 9"/>
          <p:cNvSpPr/>
          <p:nvPr/>
        </p:nvSpPr>
        <p:spPr>
          <a:xfrm>
            <a:off x="9938990" y="694133"/>
            <a:ext cx="118872" cy="2360774"/>
          </a:xfrm>
          <a:prstGeom prst="roundRect">
            <a:avLst>
              <a:gd name="adj" fmla="val 50000"/>
            </a:avLst>
          </a:prstGeom>
          <a:solidFill>
            <a:schemeClr val="bg1">
              <a:alpha val="45000"/>
            </a:schemeClr>
          </a:solidFill>
          <a:ln w="12700">
            <a:solidFill>
              <a:schemeClr val="bg1">
                <a:alpha val="45000"/>
              </a:schemeClr>
            </a:solidFill>
            <a:prstDash val="solid"/>
          </a:ln>
        </p:spPr>
      </p:sp>
      <p:sp>
        <p:nvSpPr>
          <p:cNvPr id="12" name="Wave bar 10"/>
          <p:cNvSpPr/>
          <p:nvPr/>
        </p:nvSpPr>
        <p:spPr>
          <a:xfrm>
            <a:off x="10139082" y="965968"/>
            <a:ext cx="118872" cy="1817104"/>
          </a:xfrm>
          <a:prstGeom prst="roundRect">
            <a:avLst>
              <a:gd name="adj" fmla="val 50000"/>
            </a:avLst>
          </a:prstGeom>
          <a:solidFill>
            <a:schemeClr val="bg2">
              <a:alpha val="75000"/>
            </a:schemeClr>
          </a:solidFill>
          <a:ln w="12700">
            <a:solidFill>
              <a:schemeClr val="bg2">
                <a:alpha val="75000"/>
              </a:schemeClr>
            </a:solidFill>
            <a:prstDash val="solid"/>
          </a:ln>
        </p:spPr>
      </p:sp>
      <p:sp>
        <p:nvSpPr>
          <p:cNvPr id="13" name="Wave bar 11"/>
          <p:cNvSpPr/>
          <p:nvPr/>
        </p:nvSpPr>
        <p:spPr>
          <a:xfrm>
            <a:off x="10339175" y="1393717"/>
            <a:ext cx="118872" cy="961607"/>
          </a:xfrm>
          <a:prstGeom prst="roundRect">
            <a:avLst>
              <a:gd name="adj" fmla="val 50000"/>
            </a:avLst>
          </a:prstGeom>
          <a:solidFill>
            <a:schemeClr val="bg1">
              <a:alpha val="45000"/>
            </a:schemeClr>
          </a:solidFill>
          <a:ln w="12700">
            <a:solidFill>
              <a:schemeClr val="bg1">
                <a:alpha val="45000"/>
              </a:schemeClr>
            </a:solidFill>
            <a:prstDash val="solid"/>
          </a:ln>
        </p:spPr>
      </p:sp>
      <p:sp>
        <p:nvSpPr>
          <p:cNvPr id="14" name="Wave bar 12"/>
          <p:cNvSpPr/>
          <p:nvPr/>
        </p:nvSpPr>
        <p:spPr>
          <a:xfrm>
            <a:off x="10539267" y="1536042"/>
            <a:ext cx="118872" cy="676956"/>
          </a:xfrm>
          <a:prstGeom prst="roundRect">
            <a:avLst>
              <a:gd name="adj" fmla="val 50000"/>
            </a:avLst>
          </a:prstGeom>
          <a:solidFill>
            <a:schemeClr val="bg1">
              <a:alpha val="45000"/>
            </a:schemeClr>
          </a:solidFill>
          <a:ln w="12700">
            <a:solidFill>
              <a:schemeClr val="bg1">
                <a:alpha val="45000"/>
              </a:schemeClr>
            </a:solidFill>
            <a:prstDash val="solid"/>
          </a:ln>
        </p:spPr>
      </p:sp>
      <p:sp>
        <p:nvSpPr>
          <p:cNvPr id="15" name="Wave bar 13"/>
          <p:cNvSpPr/>
          <p:nvPr/>
        </p:nvSpPr>
        <p:spPr>
          <a:xfrm>
            <a:off x="10739359" y="1424535"/>
            <a:ext cx="118872" cy="899970"/>
          </a:xfrm>
          <a:prstGeom prst="roundRect">
            <a:avLst>
              <a:gd name="adj" fmla="val 50000"/>
            </a:avLst>
          </a:prstGeom>
          <a:solidFill>
            <a:schemeClr val="bg1">
              <a:alpha val="45000"/>
            </a:schemeClr>
          </a:solidFill>
          <a:ln w="12700">
            <a:solidFill>
              <a:schemeClr val="bg1">
                <a:alpha val="45000"/>
              </a:schemeClr>
            </a:solidFill>
            <a:prstDash val="solid"/>
          </a:ln>
        </p:spPr>
      </p:sp>
      <p:sp>
        <p:nvSpPr>
          <p:cNvPr id="16" name="Wave bar 14"/>
          <p:cNvSpPr/>
          <p:nvPr/>
        </p:nvSpPr>
        <p:spPr>
          <a:xfrm>
            <a:off x="10939451" y="1422442"/>
            <a:ext cx="118872" cy="90415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7" name="Wave bar 15"/>
          <p:cNvSpPr/>
          <p:nvPr/>
        </p:nvSpPr>
        <p:spPr>
          <a:xfrm>
            <a:off x="11139544" y="1628421"/>
            <a:ext cx="118872" cy="492198"/>
          </a:xfrm>
          <a:prstGeom prst="roundRect">
            <a:avLst>
              <a:gd name="adj" fmla="val 50000"/>
            </a:avLst>
          </a:prstGeom>
          <a:solidFill>
            <a:schemeClr val="bg1">
              <a:alpha val="45000"/>
            </a:schemeClr>
          </a:solidFill>
          <a:ln w="12700">
            <a:solidFill>
              <a:schemeClr val="bg1">
                <a:alpha val="45000"/>
              </a:schemeClr>
            </a:solidFill>
            <a:prstDash val="solid"/>
          </a:ln>
        </p:spPr>
      </p:sp>
      <p:sp>
        <p:nvSpPr>
          <p:cNvPr id="18" name="Wave bar 16"/>
          <p:cNvSpPr/>
          <p:nvPr/>
        </p:nvSpPr>
        <p:spPr>
          <a:xfrm>
            <a:off x="11339636" y="1773936"/>
            <a:ext cx="118872" cy="201168"/>
          </a:xfrm>
          <a:prstGeom prst="roundRect">
            <a:avLst>
              <a:gd name="adj" fmla="val 50000"/>
            </a:avLst>
          </a:prstGeom>
          <a:solidFill>
            <a:schemeClr val="bg1">
              <a:alpha val="45000"/>
            </a:schemeClr>
          </a:solidFill>
          <a:ln w="12700">
            <a:solidFill>
              <a:schemeClr val="bg1">
                <a:alpha val="45000"/>
              </a:schemeClr>
            </a:solidFill>
            <a:prstDash val="solid"/>
          </a:ln>
        </p:spPr>
      </p:sp>
      <p:sp>
        <p:nvSpPr>
          <p:cNvPr id="19" name="Wave bar 17"/>
          <p:cNvSpPr/>
          <p:nvPr/>
        </p:nvSpPr>
        <p:spPr>
          <a:xfrm>
            <a:off x="11539728" y="1773936"/>
            <a:ext cx="118872" cy="201168"/>
          </a:xfrm>
          <a:prstGeom prst="roundRect">
            <a:avLst>
              <a:gd name="adj" fmla="val 50000"/>
            </a:avLst>
          </a:prstGeom>
          <a:solidFill>
            <a:schemeClr val="bg2">
              <a:alpha val="75000"/>
            </a:schemeClr>
          </a:solidFill>
          <a:ln w="12700">
            <a:solidFill>
              <a:schemeClr val="bg2">
                <a:alpha val="75000"/>
              </a:schemeClr>
            </a:solidFill>
            <a:prstDash val="solid"/>
          </a:ln>
        </p:spPr>
      </p:sp>
      <p:pic>
        <p:nvPicPr>
          <p:cNvPr id="20" name="Logo" descr="/home/claude/build/lmm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731520"/>
            <a:ext cx="868680" cy="868680"/>
          </a:xfrm>
          <a:prstGeom prst="rect">
            <a:avLst/>
          </a:prstGeom>
        </p:spPr>
      </p:pic>
      <p:sp>
        <p:nvSpPr>
          <p:cNvPr id="21" name="Kicker"/>
          <p:cNvSpPr txBox="1"/>
          <p:nvPr/>
        </p:nvSpPr>
        <p:spPr>
          <a:xfrm>
            <a:off x="1783080" y="987552"/>
            <a:ext cx="5943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LET’S BUILD THE RIGHT CAMPAIGN</a:t>
            </a:r>
            <a:endParaRPr lang="en-US" sz="1200" dirty="0"/>
          </a:p>
        </p:txBody>
      </p:sp>
      <p:sp>
        <p:nvSpPr>
          <p:cNvPr id="22" name="Close title"/>
          <p:cNvSpPr txBox="1"/>
          <p:nvPr/>
        </p:nvSpPr>
        <p:spPr>
          <a:xfrm>
            <a:off x="713232" y="1920240"/>
            <a:ext cx="71323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Reach music people in a format built on trust.</a:t>
            </a:r>
            <a:endParaRPr lang="en-US" sz="4000" dirty="0"/>
          </a:p>
        </p:txBody>
      </p:sp>
      <p:sp>
        <p:nvSpPr>
          <p:cNvPr id="23" name="Close lede"/>
          <p:cNvSpPr txBox="1"/>
          <p:nvPr/>
        </p:nvSpPr>
        <p:spPr>
          <a:xfrm>
            <a:off x="731520" y="3429000"/>
            <a:ext cx="6583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2"/>
                </a:solidFill>
              </a:rPr>
              <a:t>A sponsor can show up inside the audio, the video, the inbox, and the searchable archive — not just as a one-off post that disappears.</a:t>
            </a:r>
            <a:endParaRPr lang="en-US" sz="1500" dirty="0"/>
          </a:p>
        </p:txBody>
      </p:sp>
      <p:sp>
        <p:nvSpPr>
          <p:cNvPr id="24" name="Icon bg FiMic"/>
          <p:cNvSpPr/>
          <p:nvPr/>
        </p:nvSpPr>
        <p:spPr>
          <a:xfrm>
            <a:off x="731520" y="4297680"/>
            <a:ext cx="384048" cy="38404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5" name="Icon FiMic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372" y="4397532"/>
            <a:ext cx="184343" cy="184343"/>
          </a:xfrm>
          <a:prstGeom prst="rect">
            <a:avLst/>
          </a:prstGeom>
        </p:spPr>
      </p:pic>
      <p:sp>
        <p:nvSpPr>
          <p:cNvPr id="26" name="Chip Embedded host reads"/>
          <p:cNvSpPr txBox="1"/>
          <p:nvPr/>
        </p:nvSpPr>
        <p:spPr>
          <a:xfrm>
            <a:off x="1234440" y="4297680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bg1"/>
                </a:solidFill>
              </a:rPr>
              <a:t>Embedded host reads</a:t>
            </a:r>
            <a:endParaRPr lang="en-US" sz="1250" dirty="0"/>
          </a:p>
        </p:txBody>
      </p:sp>
      <p:sp>
        <p:nvSpPr>
          <p:cNvPr id="27" name="Icon bg FiMail"/>
          <p:cNvSpPr/>
          <p:nvPr/>
        </p:nvSpPr>
        <p:spPr>
          <a:xfrm>
            <a:off x="3474720" y="4297680"/>
            <a:ext cx="384048" cy="38404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8" name="Icon FiMail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4572" y="4397532"/>
            <a:ext cx="184343" cy="184343"/>
          </a:xfrm>
          <a:prstGeom prst="rect">
            <a:avLst/>
          </a:prstGeom>
        </p:spPr>
      </p:pic>
      <p:sp>
        <p:nvSpPr>
          <p:cNvPr id="29" name="Chip Custom Substack posts"/>
          <p:cNvSpPr txBox="1"/>
          <p:nvPr/>
        </p:nvSpPr>
        <p:spPr>
          <a:xfrm>
            <a:off x="3977640" y="4297680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bg1"/>
                </a:solidFill>
              </a:rPr>
              <a:t>Custom Substack posts</a:t>
            </a:r>
            <a:endParaRPr lang="en-US" sz="1250" dirty="0"/>
          </a:p>
        </p:txBody>
      </p:sp>
      <p:sp>
        <p:nvSpPr>
          <p:cNvPr id="30" name="Icon bg FiYoutube"/>
          <p:cNvSpPr/>
          <p:nvPr/>
        </p:nvSpPr>
        <p:spPr>
          <a:xfrm>
            <a:off x="6217920" y="4297680"/>
            <a:ext cx="384048" cy="38404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31" name="Icon FiYoutube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7772" y="4397532"/>
            <a:ext cx="184343" cy="184343"/>
          </a:xfrm>
          <a:prstGeom prst="rect">
            <a:avLst/>
          </a:prstGeom>
        </p:spPr>
      </p:pic>
      <p:sp>
        <p:nvSpPr>
          <p:cNvPr id="32" name="Chip YouTube + podcast links"/>
          <p:cNvSpPr txBox="1"/>
          <p:nvPr/>
        </p:nvSpPr>
        <p:spPr>
          <a:xfrm>
            <a:off x="6720840" y="4297680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bg1"/>
                </a:solidFill>
              </a:rPr>
              <a:t>YouTube + podcast links</a:t>
            </a:r>
            <a:endParaRPr lang="en-US" sz="1250" dirty="0"/>
          </a:p>
        </p:txBody>
      </p:sp>
      <p:sp>
        <p:nvSpPr>
          <p:cNvPr id="33" name="Icon bg FiBarChart2"/>
          <p:cNvSpPr/>
          <p:nvPr/>
        </p:nvSpPr>
        <p:spPr>
          <a:xfrm>
            <a:off x="8961120" y="4297680"/>
            <a:ext cx="384048" cy="38404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34" name="Icon FiBarChart2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60972" y="4397532"/>
            <a:ext cx="184343" cy="184343"/>
          </a:xfrm>
          <a:prstGeom prst="rect">
            <a:avLst/>
          </a:prstGeom>
        </p:spPr>
      </p:pic>
      <p:sp>
        <p:nvSpPr>
          <p:cNvPr id="35" name="Chip Campaign reporting"/>
          <p:cNvSpPr txBox="1"/>
          <p:nvPr/>
        </p:nvSpPr>
        <p:spPr>
          <a:xfrm>
            <a:off x="9464040" y="4297680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bg1"/>
                </a:solidFill>
              </a:rPr>
              <a:t>Campaign reporting</a:t>
            </a:r>
            <a:endParaRPr lang="en-US" sz="1250" dirty="0"/>
          </a:p>
        </p:txBody>
      </p:sp>
      <p:sp>
        <p:nvSpPr>
          <p:cNvPr id="36" name="Contact card"/>
          <p:cNvSpPr/>
          <p:nvPr/>
        </p:nvSpPr>
        <p:spPr>
          <a:xfrm>
            <a:off x="731520" y="5029200"/>
            <a:ext cx="10725912" cy="1188720"/>
          </a:xfrm>
          <a:prstGeom prst="roundRect">
            <a:avLst>
              <a:gd name="adj" fmla="val 9231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37" name="Contact label"/>
          <p:cNvSpPr txBox="1"/>
          <p:nvPr/>
        </p:nvSpPr>
        <p:spPr>
          <a:xfrm>
            <a:off x="1051560" y="519379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SPONSORSHIP CONTACT</a:t>
            </a:r>
            <a:endParaRPr lang="en-US" sz="1100" dirty="0"/>
          </a:p>
        </p:txBody>
      </p:sp>
      <p:sp>
        <p:nvSpPr>
          <p:cNvPr id="38" name="Contact line"/>
          <p:cNvSpPr txBox="1"/>
          <p:nvPr/>
        </p:nvSpPr>
        <p:spPr>
          <a:xfrm>
            <a:off x="1051560" y="5468112"/>
            <a:ext cx="4846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Sam Friend</a:t>
            </a:r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</a:rPr>
              <a:t>   ·   beformer.co@gmail.com</a:t>
            </a:r>
            <a:endParaRPr lang="en-US" sz="1800" dirty="0"/>
          </a:p>
        </p:txBody>
      </p:sp>
      <p:sp>
        <p:nvSpPr>
          <p:cNvPr id="39" name="Web label"/>
          <p:cNvSpPr txBox="1"/>
          <p:nvPr/>
        </p:nvSpPr>
        <p:spPr>
          <a:xfrm>
            <a:off x="6400800" y="519379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WEB</a:t>
            </a:r>
            <a:endParaRPr lang="en-US" sz="1100" dirty="0"/>
          </a:p>
        </p:txBody>
      </p:sp>
      <p:sp>
        <p:nvSpPr>
          <p:cNvPr id="40" name="Web links"/>
          <p:cNvSpPr txBox="1"/>
          <p:nvPr/>
        </p:nvSpPr>
        <p:spPr>
          <a:xfrm>
            <a:off x="6400800" y="5440680"/>
            <a:ext cx="4846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lovemusicmore.substack.com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lukefwalton.com  ·  scoobertdoobert.pizza</a:t>
            </a:r>
            <a:endParaRPr lang="en-US" sz="1300" dirty="0"/>
          </a:p>
        </p:txBody>
      </p:sp>
      <p:sp>
        <p:nvSpPr>
          <p:cNvPr id="41" name="Sponsor note"/>
          <p:cNvSpPr txBox="1"/>
          <p:nvPr/>
        </p:nvSpPr>
        <p:spPr>
          <a:xfrm>
            <a:off x="73152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Sponsors past and present: DistroKid, Minuendo, Vinyl Moon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ove Music More">
  <a:themeElements>
    <a:clrScheme name="Love Music More">
      <a:dk1>
        <a:srgbClr val="0D3B36"/>
      </a:dk1>
      <a:lt1>
        <a:srgbClr val="F4EDE0"/>
      </a:lt1>
      <a:dk2>
        <a:srgbClr val="15493F"/>
      </a:dk2>
      <a:lt2>
        <a:srgbClr val="A9C4B9"/>
      </a:lt2>
      <a:accent1>
        <a:srgbClr val="F36B2A"/>
      </a:accent1>
      <a:accent2>
        <a:srgbClr val="FFCB4E"/>
      </a:accent2>
      <a:accent3>
        <a:srgbClr val="00A88F"/>
      </a:accent3>
      <a:accent4>
        <a:srgbClr val="6A50A7"/>
      </a:accent4>
      <a:accent5>
        <a:srgbClr val="E8E0C7"/>
      </a:accent5>
      <a:accent6>
        <a:srgbClr val="70C26C"/>
      </a:accent6>
      <a:hlink>
        <a:srgbClr val="FFCB4E"/>
      </a:hlink>
      <a:folHlink>
        <a:srgbClr val="A9C4B9"/>
      </a:folHlink>
    </a:clrScheme>
    <a:fontScheme name="Love Music More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Love Music More — Sponsorship opportunities</dc:title>
  <dc:subject>PptxGenJS Presentation</dc:subject>
  <dc:creator>Luke F. Walton</dc:creator>
  <cp:lastModifiedBy>Luke F. Walton</cp:lastModifiedBy>
  <cp:revision>1</cp:revision>
  <dcterms:created xsi:type="dcterms:W3CDTF">2026-10-02T02:05:45Z</dcterms:created>
  <dcterms:modified xsi:type="dcterms:W3CDTF">2026-10-02T02:05:45Z</dcterms:modified>
</cp:coreProperties>
</file>